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2" r:id="rId2"/>
    <p:sldMasterId id="2147483704" r:id="rId3"/>
  </p:sldMasterIdLst>
  <p:notesMasterIdLst>
    <p:notesMasterId r:id="rId31"/>
  </p:notesMasterIdLst>
  <p:handoutMasterIdLst>
    <p:handoutMasterId r:id="rId32"/>
  </p:handoutMasterIdLst>
  <p:sldIdLst>
    <p:sldId id="279" r:id="rId4"/>
    <p:sldId id="304" r:id="rId5"/>
    <p:sldId id="358" r:id="rId6"/>
    <p:sldId id="334" r:id="rId7"/>
    <p:sldId id="339" r:id="rId8"/>
    <p:sldId id="343" r:id="rId9"/>
    <p:sldId id="325" r:id="rId10"/>
    <p:sldId id="327" r:id="rId11"/>
    <p:sldId id="359" r:id="rId12"/>
    <p:sldId id="331" r:id="rId13"/>
    <p:sldId id="332" r:id="rId14"/>
    <p:sldId id="354" r:id="rId15"/>
    <p:sldId id="356" r:id="rId16"/>
    <p:sldId id="351" r:id="rId17"/>
    <p:sldId id="355" r:id="rId18"/>
    <p:sldId id="360" r:id="rId19"/>
    <p:sldId id="344" r:id="rId20"/>
    <p:sldId id="345" r:id="rId21"/>
    <p:sldId id="362" r:id="rId22"/>
    <p:sldId id="346" r:id="rId23"/>
    <p:sldId id="348" r:id="rId24"/>
    <p:sldId id="328" r:id="rId25"/>
    <p:sldId id="330" r:id="rId26"/>
    <p:sldId id="361" r:id="rId27"/>
    <p:sldId id="347" r:id="rId28"/>
    <p:sldId id="357" r:id="rId29"/>
    <p:sldId id="320" r:id="rId30"/>
  </p:sldIdLst>
  <p:sldSz cx="9899650" cy="6858000"/>
  <p:notesSz cx="6810375" cy="99425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3AAF"/>
    <a:srgbClr val="63B9E9"/>
    <a:srgbClr val="589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171" y="62"/>
      </p:cViewPr>
      <p:guideLst>
        <p:guide orient="horz" pos="346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5" d="100"/>
          <a:sy n="105" d="100"/>
        </p:scale>
        <p:origin x="32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1AF76-3F61-4B76-97C2-97A4CF6E5E51}" type="datetimeFigureOut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71E43-3465-4D03-971A-B3C075A97E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0364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785CC-1145-4077-86EC-B0F703F63FAD}" type="datetimeFigureOut">
              <a:rPr lang="fi-FI" smtClean="0"/>
              <a:t>29.8.2017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4250" y="1243013"/>
            <a:ext cx="48418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FD84B-1E3A-4E2C-B9C7-E76AB2F1FD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95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33813" y="9421813"/>
            <a:ext cx="293052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07" tIns="45203" rIns="90407" bIns="45203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030292A-1E41-466C-891A-C1F7B5038E3F}" type="slidenum">
              <a:rPr lang="en-US" altLang="en-US" sz="2000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8500" y="742950"/>
            <a:ext cx="5370513" cy="37211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7863" y="4713288"/>
            <a:ext cx="5411787" cy="4465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en-US"/>
          </a:p>
        </p:txBody>
      </p:sp>
    </p:spTree>
    <p:extLst>
      <p:ext uri="{BB962C8B-B14F-4D97-AF65-F5344CB8AC3E}">
        <p14:creationId xmlns:p14="http://schemas.microsoft.com/office/powerpoint/2010/main" val="3021109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746125"/>
            <a:ext cx="5381625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EAD0B-F589-49E5-9829-06838A82EBC1}" type="slidenum">
              <a:rPr lang="fi-FI" smtClean="0">
                <a:solidFill>
                  <a:prstClr val="black"/>
                </a:solidFill>
              </a:rPr>
              <a:pPr/>
              <a:t>20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39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kansi teksti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" y="4033864"/>
            <a:ext cx="9888392" cy="28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, kiekura, teks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pal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1186" y="2044217"/>
            <a:ext cx="7840699" cy="42501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CF82474C-4A9B-4100-9EFE-59012ADDF92D}" type="datetime1">
              <a:rPr lang="fi-FI" smtClean="0"/>
              <a:t>29.8.2017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8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89350FD0-5639-40D7-8E8C-273200A496CD}" type="datetime1">
              <a:rPr lang="fi-FI" smtClean="0"/>
              <a:t>29.8.2017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3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sininen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750900C2-8938-4CDF-BC4C-945EAE4B3198}" type="datetime1">
              <a:rPr lang="fi-FI" smtClean="0"/>
              <a:t>29.8.2017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4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me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6518BCCD-F57F-423F-9E66-C58708EE99BF}" type="datetime1">
              <a:rPr lang="fi-FI" smtClean="0"/>
              <a:t>29.8.2017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j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045718" y="-124552"/>
            <a:ext cx="2588064" cy="7226642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3DEFAB8A-A368-4636-8181-FF8C8DC5D268}" type="datetime1">
              <a:rPr lang="fi-FI" smtClean="0"/>
              <a:t>29.8.2017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1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lime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D841-D57F-4D47-8E62-2FC385A1CE3C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oranssi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F318-4C7E-4F5F-BC25-C6828E6F96BB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4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sininen pa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3114-F784-411B-8951-2EC610901731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5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teksti elementtia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6741" y="1276350"/>
            <a:ext cx="5011698" cy="4594227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975" y="2962274"/>
            <a:ext cx="3192895" cy="2898777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8FFC-92B4-4641-B01C-74F098BDA63A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4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794" y="2232425"/>
            <a:ext cx="8588255" cy="220186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fld id="{D5C4F8CB-E0AE-4560-947C-FB35340C30D1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8242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71752"/>
            <a:ext cx="8538448" cy="2596056"/>
          </a:xfrm>
        </p:spPr>
        <p:txBody>
          <a:bodyPr anchor="b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345" y="4141077"/>
            <a:ext cx="8538448" cy="1471448"/>
          </a:xfrm>
        </p:spPr>
        <p:txBody>
          <a:bodyPr lIns="0" tIns="0" rIns="0" bIns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44C6F-999E-4490-AA77-CD650B7C51A6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523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ksi bulletin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501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073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90CB-F7A7-4AD9-827F-0F59E3570CA3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23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alaotsikot bulletinpal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267" y="2057399"/>
            <a:ext cx="4188015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267" y="2881310"/>
            <a:ext cx="4188015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9825" y="2057399"/>
            <a:ext cx="4208641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4073" y="2881310"/>
            <a:ext cx="4208641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A2D7-4257-424C-9BF5-CFCB397D4347}" type="datetime1">
              <a:rPr lang="fi-FI" smtClean="0"/>
              <a:t>29.8.2017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60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1C36-95B3-430E-ADF7-601FB328BB6E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90" y="1373570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67812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teksti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B88E-123E-4EAC-B2DD-9866CB6F2CEC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90" y="1373570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31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vihreä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1AD4-8419-49C1-8D5D-3264B6729144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1885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sininen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1E20-0F2D-4320-95E6-2D8B1D3D7414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1696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eltainen pal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A354-E14C-4051-A75F-4917725E8F5E}" type="datetime1">
              <a:rPr lang="fi-FI" smtClean="0"/>
              <a:t>29.8.2017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1882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501" y="1279527"/>
            <a:ext cx="8538448" cy="132556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501" y="2856708"/>
            <a:ext cx="7196574" cy="32480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5A6E-7D7A-4199-9767-46A057708FE1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3691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9563" y="1276349"/>
            <a:ext cx="2134612" cy="49006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602" y="1276349"/>
            <a:ext cx="5367773" cy="4900613"/>
          </a:xfrm>
        </p:spPr>
        <p:txBody>
          <a:bodyPr vert="eaVert"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BE37-0788-460A-A2D4-8F10FC1F617E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008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" y="4033864"/>
            <a:ext cx="9896343" cy="28346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92" y="2116450"/>
            <a:ext cx="5626687" cy="66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72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yhteystied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" y="4033864"/>
            <a:ext cx="9896343" cy="283464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605340" y="3538048"/>
            <a:ext cx="864147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1">
            <a:spAutoFit/>
          </a:bodyPr>
          <a:lstStyle/>
          <a:p>
            <a:pPr rtl="0"/>
            <a:r>
              <a:rPr lang="sv-SE" sz="1800" b="1" i="0" u="none" strike="noStrike" kern="1200" baseline="300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www.fmi.fi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077" y="2581858"/>
            <a:ext cx="5334250" cy="6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44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4622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42475" y="2130428"/>
            <a:ext cx="8414703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4949" y="3886200"/>
            <a:ext cx="692975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783-E84D-EF4F-AF9A-FB54A713084E}" type="datetimeFigureOut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29.8.2017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61770-60B0-234B-B85F-E74D118419CC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935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C59B7-D2FE-4A51-A24E-A1AE10F74B8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637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83" y="1157289"/>
            <a:ext cx="8907967" cy="568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4983" y="1873251"/>
            <a:ext cx="4370627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30604" y="1873251"/>
            <a:ext cx="4372345" cy="4524375"/>
          </a:xfrm>
        </p:spPr>
        <p:txBody>
          <a:bodyPr/>
          <a:lstStyle/>
          <a:p>
            <a:pPr lvl="0"/>
            <a:endParaRPr lang="fi-FI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914400"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r>
              <a:rPr lang="fi-FI"/>
              <a:t>26.04.12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914400">
              <a:lnSpc>
                <a:spcPct val="100000"/>
              </a:lnSpc>
              <a:buClrTx/>
              <a:buSzTx/>
              <a:buFontTx/>
              <a:buNone/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914400">
              <a:lnSpc>
                <a:spcPct val="100000"/>
              </a:lnSpc>
              <a:buClrTx/>
              <a:buSzTx/>
              <a:buFontTx/>
              <a:buNone/>
              <a:defRPr smtClean="0"/>
            </a:lvl1pPr>
          </a:lstStyle>
          <a:p>
            <a:pPr>
              <a:defRPr/>
            </a:pPr>
            <a:fld id="{1C8948FF-B863-4325-8963-DA1E18FD9174}" type="slidenum">
              <a:rPr lang="fi-FI" altLang="en-US"/>
              <a:pPr>
                <a:defRPr/>
              </a:pPr>
              <a:t>‹#›</a:t>
            </a:fld>
            <a:endParaRPr lang="fi-FI" altLang="en-US"/>
          </a:p>
        </p:txBody>
      </p:sp>
    </p:spTree>
    <p:extLst>
      <p:ext uri="{BB962C8B-B14F-4D97-AF65-F5344CB8AC3E}">
        <p14:creationId xmlns:p14="http://schemas.microsoft.com/office/powerpoint/2010/main" val="235788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ogo, kiekura, tekstit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2" y="702249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1" y="2046861"/>
            <a:ext cx="8599095" cy="4550491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7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1" y="204445"/>
            <a:ext cx="2719311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0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8" y="166661"/>
            <a:ext cx="2845532" cy="33731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175" y="2045143"/>
            <a:ext cx="8570874" cy="41938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976" y="6356352"/>
            <a:ext cx="22274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4D6253A-D7EB-4910-9991-4251B7D1F7AB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259" y="6356352"/>
            <a:ext cx="3341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0" t="455" r="12266" b="30731"/>
          <a:stretch/>
        </p:blipFill>
        <p:spPr>
          <a:xfrm>
            <a:off x="8391287" y="-134077"/>
            <a:ext cx="2588064" cy="72266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1628" y="6356352"/>
            <a:ext cx="22274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06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87" r:id="rId3"/>
    <p:sldLayoutId id="2147483688" r:id="rId4"/>
    <p:sldLayoutId id="2147483689" r:id="rId5"/>
    <p:sldLayoutId id="2147483683" r:id="rId6"/>
    <p:sldLayoutId id="2147483686" r:id="rId7"/>
    <p:sldLayoutId id="2147483676" r:id="rId8"/>
    <p:sldLayoutId id="2147483691" r:id="rId9"/>
    <p:sldLayoutId id="2147483692" r:id="rId10"/>
    <p:sldLayoutId id="2147483668" r:id="rId11"/>
    <p:sldLayoutId id="2147483661" r:id="rId12"/>
    <p:sldLayoutId id="2147483663" r:id="rId13"/>
    <p:sldLayoutId id="2147483664" r:id="rId14"/>
    <p:sldLayoutId id="2147483665" r:id="rId15"/>
    <p:sldLayoutId id="2147483669" r:id="rId16"/>
    <p:sldLayoutId id="2147483690" r:id="rId17"/>
    <p:sldLayoutId id="2147483695" r:id="rId18"/>
    <p:sldLayoutId id="2147483696" r:id="rId19"/>
    <p:sldLayoutId id="2147483697" r:id="rId20"/>
    <p:sldLayoutId id="2147483670" r:id="rId21"/>
    <p:sldLayoutId id="2147483671" r:id="rId22"/>
    <p:sldLayoutId id="2147483674" r:id="rId23"/>
    <p:sldLayoutId id="2147483675" r:id="rId24"/>
    <p:sldLayoutId id="2147483694" r:id="rId25"/>
    <p:sldLayoutId id="2147483698" r:id="rId26"/>
    <p:sldLayoutId id="2147483699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4000" kern="1200">
          <a:solidFill>
            <a:srgbClr val="63B9E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"/>
          <p:cNvGrpSpPr>
            <a:grpSpLocks/>
          </p:cNvGrpSpPr>
          <p:nvPr/>
        </p:nvGrpSpPr>
        <p:grpSpPr bwMode="auto">
          <a:xfrm>
            <a:off x="0" y="0"/>
            <a:ext cx="9897932" cy="850900"/>
            <a:chOff x="0" y="0"/>
            <a:chExt cx="5759" cy="536"/>
          </a:xfrm>
        </p:grpSpPr>
        <p:pic>
          <p:nvPicPr>
            <p:cNvPr id="512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59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512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264"/>
              <a:ext cx="1580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94983" y="1157289"/>
            <a:ext cx="8907967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983" y="1873251"/>
            <a:ext cx="890796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838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6551644" y="6624638"/>
            <a:ext cx="23082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00">
                <a:solidFill>
                  <a:srgbClr val="000000"/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i-FI"/>
              <a:t>26.04.12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577480" y="6624638"/>
            <a:ext cx="3133171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00">
                <a:solidFill>
                  <a:srgbClr val="000000"/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i-FI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8909685" y="6624638"/>
            <a:ext cx="531076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9263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800" smtClean="0">
                <a:solidFill>
                  <a:srgbClr val="000000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A071EF2-271A-49A9-BA35-6039D6437F00}" type="slidenum">
              <a:rPr lang="fi-FI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 altLang="en-US"/>
          </a:p>
        </p:txBody>
      </p:sp>
    </p:spTree>
    <p:extLst>
      <p:ext uri="{BB962C8B-B14F-4D97-AF65-F5344CB8AC3E}">
        <p14:creationId xmlns:p14="http://schemas.microsoft.com/office/powerpoint/2010/main" val="414959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84000"/>
        </a:lnSpc>
        <a:spcBef>
          <a:spcPts val="600"/>
        </a:spcBef>
        <a:spcAft>
          <a:spcPts val="60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4000"/>
        </a:lnSpc>
        <a:spcBef>
          <a:spcPts val="600"/>
        </a:spcBef>
        <a:spcAft>
          <a:spcPts val="60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84000"/>
        </a:lnSpc>
        <a:spcBef>
          <a:spcPts val="600"/>
        </a:spcBef>
        <a:spcAft>
          <a:spcPts val="60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80808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lnSpc>
          <a:spcPct val="84000"/>
        </a:lnSpc>
        <a:spcBef>
          <a:spcPts val="500"/>
        </a:spcBef>
        <a:spcAft>
          <a:spcPts val="50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85" y="274639"/>
            <a:ext cx="8909685" cy="1143000"/>
          </a:xfrm>
          <a:prstGeom prst="rect">
            <a:avLst/>
          </a:prstGeom>
        </p:spPr>
        <p:txBody>
          <a:bodyPr vert="horz" lIns="77953" tIns="38976" rIns="77953" bIns="3897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85" y="1600204"/>
            <a:ext cx="8909685" cy="4525963"/>
          </a:xfrm>
          <a:prstGeom prst="rect">
            <a:avLst/>
          </a:prstGeom>
        </p:spPr>
        <p:txBody>
          <a:bodyPr vert="horz" lIns="77953" tIns="38976" rIns="77953" bIns="389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83" y="6356354"/>
            <a:ext cx="2309918" cy="365125"/>
          </a:xfrm>
          <a:prstGeom prst="rect">
            <a:avLst/>
          </a:prstGeom>
        </p:spPr>
        <p:txBody>
          <a:bodyPr vert="horz" lIns="77953" tIns="38976" rIns="77953" bIns="38976" rtlCol="0" anchor="ctr"/>
          <a:lstStyle>
            <a:lvl1pPr algn="l">
              <a:defRPr sz="10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43915"/>
            <a:fld id="{C4D6253A-D7EB-4910-9991-4251B7D1F7AB}" type="datetime1">
              <a:rPr lang="fi-FI" smtClean="0">
                <a:solidFill>
                  <a:prstClr val="black">
                    <a:tint val="75000"/>
                  </a:prstClr>
                </a:solidFill>
              </a:rPr>
              <a:pPr defTabSz="843915"/>
              <a:t>29.8.2017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2383" y="6356354"/>
            <a:ext cx="3134889" cy="365125"/>
          </a:xfrm>
          <a:prstGeom prst="rect">
            <a:avLst/>
          </a:prstGeom>
        </p:spPr>
        <p:txBody>
          <a:bodyPr vert="horz" lIns="77953" tIns="38976" rIns="77953" bIns="38976" rtlCol="0" anchor="ctr"/>
          <a:lstStyle>
            <a:lvl1pPr algn="ctr">
              <a:defRPr sz="10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43915"/>
            <a:endParaRPr lang="fi-FI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4749" y="6356354"/>
            <a:ext cx="2309918" cy="365125"/>
          </a:xfrm>
          <a:prstGeom prst="rect">
            <a:avLst/>
          </a:prstGeom>
        </p:spPr>
        <p:txBody>
          <a:bodyPr vert="horz" lIns="77953" tIns="38976" rIns="77953" bIns="38976" rtlCol="0" anchor="ctr"/>
          <a:lstStyle>
            <a:lvl1pPr algn="r">
              <a:defRPr sz="10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43915"/>
            <a:fld id="{2CC490E0-56B6-41B5-8D97-3F36419C3159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 defTabSz="843915"/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61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hf hdr="0"/>
  <p:txStyles>
    <p:titleStyle>
      <a:lvl1pPr algn="ctr" defTabSz="843915" rtl="0" eaLnBrk="1" latinLnBrk="0" hangingPunct="1">
        <a:spcBef>
          <a:spcPct val="0"/>
        </a:spcBef>
        <a:buNone/>
        <a:defRPr sz="41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6468" indent="-316468" algn="l" defTabSz="843915" rtl="0" eaLnBrk="1" latinLnBrk="0" hangingPunct="1">
        <a:spcBef>
          <a:spcPct val="20000"/>
        </a:spcBef>
        <a:buFont typeface="Arial" pitchFamily="34" charset="0"/>
        <a:buChar char="•"/>
        <a:defRPr sz="2923" kern="1200">
          <a:solidFill>
            <a:schemeClr val="tx1"/>
          </a:solidFill>
          <a:latin typeface="+mn-lt"/>
          <a:ea typeface="+mn-ea"/>
          <a:cs typeface="+mn-cs"/>
        </a:defRPr>
      </a:lvl1pPr>
      <a:lvl2pPr marL="685681" indent="-263724" algn="l" defTabSz="843915" rtl="0" eaLnBrk="1" latinLnBrk="0" hangingPunct="1">
        <a:spcBef>
          <a:spcPct val="20000"/>
        </a:spcBef>
        <a:buFont typeface="Arial" pitchFamily="34" charset="0"/>
        <a:buChar char="–"/>
        <a:defRPr sz="2598" kern="1200">
          <a:solidFill>
            <a:schemeClr val="tx1"/>
          </a:solidFill>
          <a:latin typeface="+mn-lt"/>
          <a:ea typeface="+mn-ea"/>
          <a:cs typeface="+mn-cs"/>
        </a:defRPr>
      </a:lvl2pPr>
      <a:lvl3pPr marL="1054894" indent="-210979" algn="l" defTabSz="843915" rtl="0" eaLnBrk="1" latinLnBrk="0" hangingPunct="1">
        <a:spcBef>
          <a:spcPct val="20000"/>
        </a:spcBef>
        <a:buFont typeface="Arial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3pPr>
      <a:lvl4pPr marL="1476852" indent="-210979" algn="l" defTabSz="843915" rtl="0" eaLnBrk="1" latinLnBrk="0" hangingPunct="1">
        <a:spcBef>
          <a:spcPct val="20000"/>
        </a:spcBef>
        <a:buFont typeface="Arial" pitchFamily="34" charset="0"/>
        <a:buChar char="–"/>
        <a:defRPr sz="1840" kern="1200">
          <a:solidFill>
            <a:schemeClr val="tx1"/>
          </a:solidFill>
          <a:latin typeface="+mn-lt"/>
          <a:ea typeface="+mn-ea"/>
          <a:cs typeface="+mn-cs"/>
        </a:defRPr>
      </a:lvl4pPr>
      <a:lvl5pPr marL="1898809" indent="-210979" algn="l" defTabSz="843915" rtl="0" eaLnBrk="1" latinLnBrk="0" hangingPunct="1">
        <a:spcBef>
          <a:spcPct val="20000"/>
        </a:spcBef>
        <a:buFont typeface="Arial" pitchFamily="34" charset="0"/>
        <a:buChar char="»"/>
        <a:defRPr sz="1840" kern="1200">
          <a:solidFill>
            <a:schemeClr val="tx1"/>
          </a:solidFill>
          <a:latin typeface="+mn-lt"/>
          <a:ea typeface="+mn-ea"/>
          <a:cs typeface="+mn-cs"/>
        </a:defRPr>
      </a:lvl5pPr>
      <a:lvl6pPr marL="2320766" indent="-210979" algn="l" defTabSz="843915" rtl="0" eaLnBrk="1" latinLnBrk="0" hangingPunct="1">
        <a:spcBef>
          <a:spcPct val="20000"/>
        </a:spcBef>
        <a:buFont typeface="Arial" pitchFamily="34" charset="0"/>
        <a:buChar char="•"/>
        <a:defRPr sz="184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4" indent="-210979" algn="l" defTabSz="843915" rtl="0" eaLnBrk="1" latinLnBrk="0" hangingPunct="1">
        <a:spcBef>
          <a:spcPct val="20000"/>
        </a:spcBef>
        <a:buFont typeface="Arial" pitchFamily="34" charset="0"/>
        <a:buChar char="•"/>
        <a:defRPr sz="1840" kern="1200">
          <a:solidFill>
            <a:schemeClr val="tx1"/>
          </a:solidFill>
          <a:latin typeface="+mn-lt"/>
          <a:ea typeface="+mn-ea"/>
          <a:cs typeface="+mn-cs"/>
        </a:defRPr>
      </a:lvl7pPr>
      <a:lvl8pPr marL="3164681" indent="-210979" algn="l" defTabSz="843915" rtl="0" eaLnBrk="1" latinLnBrk="0" hangingPunct="1">
        <a:spcBef>
          <a:spcPct val="20000"/>
        </a:spcBef>
        <a:buFont typeface="Arial" pitchFamily="34" charset="0"/>
        <a:buChar char="•"/>
        <a:defRPr sz="1840" kern="1200">
          <a:solidFill>
            <a:schemeClr val="tx1"/>
          </a:solidFill>
          <a:latin typeface="+mn-lt"/>
          <a:ea typeface="+mn-ea"/>
          <a:cs typeface="+mn-cs"/>
        </a:defRPr>
      </a:lvl8pPr>
      <a:lvl9pPr marL="3586639" indent="-210979" algn="l" defTabSz="843915" rtl="0" eaLnBrk="1" latinLnBrk="0" hangingPunct="1">
        <a:spcBef>
          <a:spcPct val="20000"/>
        </a:spcBef>
        <a:buFont typeface="Arial" pitchFamily="34" charset="0"/>
        <a:buChar char="•"/>
        <a:defRPr sz="18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1pPr>
      <a:lvl2pPr marL="421957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2pPr>
      <a:lvl3pPr marL="843915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3pPr>
      <a:lvl4pPr marL="1265872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4pPr>
      <a:lvl5pPr marL="1687830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5pPr>
      <a:lvl6pPr marL="2109787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6pPr>
      <a:lvl7pPr marL="2531745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7pPr>
      <a:lvl8pPr marL="2953702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8pPr>
      <a:lvl9pPr marL="3375659" algn="l" defTabSz="843915" rtl="0" eaLnBrk="1" latinLnBrk="0" hangingPunct="1">
        <a:defRPr sz="16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3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7.jpeg"/><Relationship Id="rId5" Type="http://schemas.openxmlformats.org/officeDocument/2006/relationships/image" Target="../media/image56.emf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602" y="1040289"/>
            <a:ext cx="8694292" cy="2455945"/>
          </a:xfrm>
        </p:spPr>
        <p:txBody>
          <a:bodyPr>
            <a:normAutofit/>
          </a:bodyPr>
          <a:lstStyle/>
          <a:p>
            <a:r>
              <a:rPr lang="fi-FI" dirty="0"/>
              <a:t>Space </a:t>
            </a:r>
            <a:r>
              <a:rPr lang="fi-FI" dirty="0" err="1"/>
              <a:t>Weather</a:t>
            </a:r>
            <a:r>
              <a:rPr lang="fi-FI" dirty="0"/>
              <a:t> and </a:t>
            </a:r>
            <a:r>
              <a:rPr lang="fi-FI" dirty="0" err="1"/>
              <a:t>ionospheric</a:t>
            </a:r>
            <a:r>
              <a:rPr lang="fi-FI" dirty="0"/>
              <a:t> </a:t>
            </a:r>
            <a:r>
              <a:rPr lang="fi-FI" dirty="0" err="1"/>
              <a:t>storms</a:t>
            </a:r>
            <a:r>
              <a:rPr lang="fi-FI" dirty="0"/>
              <a:t> –</a:t>
            </a:r>
            <a:br>
              <a:rPr lang="fi-FI" dirty="0"/>
            </a:br>
            <a:r>
              <a:rPr lang="fi-FI" dirty="0" err="1"/>
              <a:t>Researcher’s</a:t>
            </a:r>
            <a:r>
              <a:rPr lang="fi-FI" dirty="0"/>
              <a:t> </a:t>
            </a:r>
            <a:r>
              <a:rPr lang="fi-FI" dirty="0" err="1"/>
              <a:t>viewpoint</a:t>
            </a:r>
            <a:r>
              <a:rPr lang="fi-FI" dirty="0"/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79599" y="4555137"/>
            <a:ext cx="42482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>
                <a:solidFill>
                  <a:schemeClr val="bg1"/>
                </a:solidFill>
              </a:rPr>
              <a:t>Kirsti Kauristie, </a:t>
            </a:r>
            <a:r>
              <a:rPr lang="fi-FI" sz="1400" b="1" dirty="0" err="1">
                <a:solidFill>
                  <a:schemeClr val="bg1"/>
                </a:solidFill>
              </a:rPr>
              <a:t>Finnish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Meteorological</a:t>
            </a:r>
            <a:r>
              <a:rPr lang="fi-FI" sz="1400" b="1" dirty="0">
                <a:solidFill>
                  <a:schemeClr val="bg1"/>
                </a:solidFill>
              </a:rPr>
              <a:t> Institute</a:t>
            </a:r>
          </a:p>
          <a:p>
            <a:endParaRPr lang="fi-FI" sz="1400" b="1" dirty="0">
              <a:solidFill>
                <a:schemeClr val="bg1"/>
              </a:solidFill>
            </a:endParaRPr>
          </a:p>
          <a:p>
            <a:r>
              <a:rPr lang="fi-FI" sz="1400" b="1" dirty="0" err="1">
                <a:solidFill>
                  <a:schemeClr val="bg1"/>
                </a:solidFill>
              </a:rPr>
              <a:t>Special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Thanks</a:t>
            </a:r>
            <a:r>
              <a:rPr lang="fi-FI" sz="1400" b="1" dirty="0">
                <a:solidFill>
                  <a:schemeClr val="bg1"/>
                </a:solidFill>
              </a:rPr>
              <a:t>: J. Norberg (FMI), </a:t>
            </a:r>
          </a:p>
          <a:p>
            <a:r>
              <a:rPr lang="fi-FI" sz="1400" b="1" dirty="0">
                <a:solidFill>
                  <a:schemeClr val="bg1"/>
                </a:solidFill>
              </a:rPr>
              <a:t>A. Aikio and T. Nygren (</a:t>
            </a:r>
            <a:r>
              <a:rPr lang="fi-FI" sz="1400" b="1" dirty="0" err="1">
                <a:solidFill>
                  <a:schemeClr val="bg1"/>
                </a:solidFill>
              </a:rPr>
              <a:t>University</a:t>
            </a:r>
            <a:r>
              <a:rPr lang="fi-FI" sz="1400" b="1" dirty="0">
                <a:solidFill>
                  <a:schemeClr val="bg1"/>
                </a:solidFill>
              </a:rPr>
              <a:t> of  Oulu) </a:t>
            </a:r>
          </a:p>
          <a:p>
            <a:endParaRPr lang="fi-FI" sz="1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5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Contents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006" y="1751026"/>
            <a:ext cx="8599095" cy="4242814"/>
          </a:xfrm>
        </p:spPr>
        <p:txBody>
          <a:bodyPr>
            <a:normAutofit/>
          </a:bodyPr>
          <a:lstStyle/>
          <a:p>
            <a:r>
              <a:rPr lang="fi-FI" dirty="0"/>
              <a:t> </a:t>
            </a:r>
            <a:r>
              <a:rPr lang="fi-FI" dirty="0" err="1"/>
              <a:t>Space</a:t>
            </a:r>
            <a:r>
              <a:rPr lang="fi-FI" dirty="0"/>
              <a:t> </a:t>
            </a:r>
            <a:r>
              <a:rPr lang="fi-FI" dirty="0" err="1"/>
              <a:t>weather</a:t>
            </a:r>
            <a:r>
              <a:rPr lang="fi-FI" dirty="0"/>
              <a:t>: </a:t>
            </a:r>
            <a:r>
              <a:rPr lang="fi-FI" dirty="0" err="1"/>
              <a:t>What</a:t>
            </a:r>
            <a:r>
              <a:rPr lang="fi-FI" dirty="0"/>
              <a:t> and </a:t>
            </a:r>
            <a:r>
              <a:rPr lang="fi-FI" dirty="0" err="1"/>
              <a:t>why</a:t>
            </a:r>
            <a:r>
              <a:rPr lang="fi-FI" dirty="0"/>
              <a:t>?</a:t>
            </a:r>
          </a:p>
          <a:p>
            <a:endParaRPr lang="fi-FI" dirty="0"/>
          </a:p>
          <a:p>
            <a:r>
              <a:rPr lang="fi-FI" dirty="0"/>
              <a:t> </a:t>
            </a:r>
            <a:r>
              <a:rPr lang="fi-FI" dirty="0" err="1"/>
              <a:t>Interesting</a:t>
            </a:r>
            <a:r>
              <a:rPr lang="fi-FI" dirty="0"/>
              <a:t> </a:t>
            </a:r>
            <a:r>
              <a:rPr lang="fi-FI" dirty="0" err="1"/>
              <a:t>processes</a:t>
            </a:r>
            <a:r>
              <a:rPr lang="fi-FI" dirty="0"/>
              <a:t> and </a:t>
            </a:r>
            <a:r>
              <a:rPr lang="fi-FI" dirty="0" err="1"/>
              <a:t>structures</a:t>
            </a:r>
            <a:r>
              <a:rPr lang="fi-FI" dirty="0"/>
              <a:t> 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ionosphere</a:t>
            </a:r>
            <a:r>
              <a:rPr lang="fi-FI" dirty="0"/>
              <a:t> </a:t>
            </a:r>
          </a:p>
          <a:p>
            <a:endParaRPr lang="fi-FI" dirty="0"/>
          </a:p>
          <a:p>
            <a:r>
              <a:rPr lang="fi-FI" dirty="0"/>
              <a:t> </a:t>
            </a:r>
            <a:r>
              <a:rPr lang="fi-FI" dirty="0" err="1"/>
              <a:t>Probing</a:t>
            </a:r>
            <a:r>
              <a:rPr lang="fi-FI" dirty="0"/>
              <a:t> </a:t>
            </a:r>
            <a:r>
              <a:rPr lang="fi-FI" dirty="0" err="1"/>
              <a:t>ionosphere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radio </a:t>
            </a:r>
            <a:r>
              <a:rPr lang="fi-FI" dirty="0" err="1"/>
              <a:t>waves</a:t>
            </a:r>
            <a:endParaRPr lang="fi-FI" dirty="0"/>
          </a:p>
          <a:p>
            <a:endParaRPr lang="fi-FI" dirty="0"/>
          </a:p>
          <a:p>
            <a:r>
              <a:rPr lang="fi-FI" dirty="0"/>
              <a:t> </a:t>
            </a:r>
            <a:r>
              <a:rPr lang="fi-FI" dirty="0" err="1"/>
              <a:t>Why</a:t>
            </a:r>
            <a:r>
              <a:rPr lang="fi-FI" dirty="0"/>
              <a:t> </a:t>
            </a:r>
            <a:r>
              <a:rPr lang="fi-FI" dirty="0" err="1"/>
              <a:t>forecasting</a:t>
            </a:r>
            <a:r>
              <a:rPr lang="fi-FI" dirty="0"/>
              <a:t> is </a:t>
            </a:r>
            <a:r>
              <a:rPr lang="fi-FI" dirty="0" err="1"/>
              <a:t>difficult</a:t>
            </a:r>
            <a:r>
              <a:rPr lang="fi-FI" dirty="0"/>
              <a:t>?</a:t>
            </a:r>
          </a:p>
          <a:p>
            <a:endParaRPr lang="fi-FI" dirty="0"/>
          </a:p>
          <a:p>
            <a:pPr>
              <a:buNone/>
            </a:pPr>
            <a:endParaRPr lang="fi-FI" dirty="0"/>
          </a:p>
          <a:p>
            <a:pPr>
              <a:buNone/>
            </a:pP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9648-5B8B-4C58-B6DD-A791B4B83F19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SRAL Syyspäivät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360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Space </a:t>
            </a:r>
            <a:r>
              <a:rPr lang="fi-FI" dirty="0" err="1"/>
              <a:t>weather</a:t>
            </a:r>
            <a:r>
              <a:rPr lang="fi-FI" dirty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F8CB-E0AE-4560-947C-FB35340C30D1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420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7954" y="908051"/>
            <a:ext cx="8909685" cy="569913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2400" dirty="0" err="1"/>
              <a:t>The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impact</a:t>
            </a:r>
            <a:r>
              <a:rPr lang="fi-FI" altLang="fi-FI" sz="2400" dirty="0"/>
              <a:t> of </a:t>
            </a:r>
            <a:r>
              <a:rPr lang="fi-FI" altLang="fi-FI" sz="2400" dirty="0" err="1"/>
              <a:t>Solar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eruption</a:t>
            </a:r>
            <a:r>
              <a:rPr lang="fi-FI" altLang="fi-FI" sz="2400" dirty="0"/>
              <a:t> in </a:t>
            </a:r>
            <a:r>
              <a:rPr lang="fi-FI" altLang="fi-FI" sz="2400" dirty="0" err="1"/>
              <a:t>the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near</a:t>
            </a:r>
            <a:r>
              <a:rPr lang="fi-FI" altLang="fi-FI" sz="2400" dirty="0"/>
              <a:t>-Earth </a:t>
            </a:r>
            <a:r>
              <a:rPr lang="fi-FI" altLang="fi-FI" sz="2400" dirty="0" err="1"/>
              <a:t>space</a:t>
            </a:r>
            <a:endParaRPr lang="en-US" altLang="fi-FI" sz="2400" dirty="0"/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362922" y="6237288"/>
            <a:ext cx="4286321" cy="39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27" tIns="45614" rIns="91227" bIns="45614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i-FI" altLang="fi-FI" i="1" dirty="0"/>
              <a:t>Excerpt from an animation by NASA</a:t>
            </a:r>
            <a:endParaRPr lang="en-US" altLang="fi-FI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F422DE-9BE5-47DE-B34C-236CE5762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825" y="1889351"/>
            <a:ext cx="55435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742950" indent="-285750"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marL="1143000" indent="-228600"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marL="1600200" indent="-22860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80808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marL="2057400" indent="-22860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0B6FAF9-B8D1-471A-AC2E-A5B929FCC441}" type="slidenum">
              <a:rPr lang="fi-FI" altLang="en-US" sz="800" b="0"/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fi-FI" altLang="en-US" sz="800" b="0"/>
          </a:p>
        </p:txBody>
      </p:sp>
      <p:sp>
        <p:nvSpPr>
          <p:cNvPr id="2765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35025" y="1157288"/>
            <a:ext cx="8229600" cy="569912"/>
          </a:xfrm>
        </p:spPr>
        <p:txBody>
          <a:bodyPr vert="horz" wrap="square" lIns="0" tIns="28224" rIns="0" bIns="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i-FI" altLang="en-US" sz="2000" b="1" dirty="0" err="1"/>
              <a:t>Space</a:t>
            </a:r>
            <a:r>
              <a:rPr lang="fi-FI" altLang="en-US" sz="2000" b="1" dirty="0"/>
              <a:t> </a:t>
            </a:r>
            <a:r>
              <a:rPr lang="fi-FI" altLang="en-US" sz="2000" b="1" dirty="0" err="1"/>
              <a:t>weather</a:t>
            </a:r>
            <a:r>
              <a:rPr lang="fi-FI" altLang="en-US" sz="2000" b="1" dirty="0"/>
              <a:t> </a:t>
            </a:r>
            <a:r>
              <a:rPr lang="fi-FI" altLang="en-US" sz="2000" b="1" dirty="0" err="1"/>
              <a:t>has</a:t>
            </a:r>
            <a:r>
              <a:rPr lang="fi-FI" altLang="en-US" sz="2000" b="1" dirty="0"/>
              <a:t> </a:t>
            </a:r>
            <a:r>
              <a:rPr lang="fi-FI" altLang="en-US" sz="2000" b="1" dirty="0" err="1"/>
              <a:t>two</a:t>
            </a:r>
            <a:r>
              <a:rPr lang="fi-FI" altLang="en-US" sz="2000" b="1" dirty="0"/>
              <a:t> </a:t>
            </a:r>
            <a:r>
              <a:rPr lang="fi-FI" altLang="en-US" sz="2000" b="1" dirty="0" err="1"/>
              <a:t>faces</a:t>
            </a:r>
            <a:endParaRPr lang="en-US" altLang="en-US" sz="2000" b="1" dirty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257" y="1816101"/>
            <a:ext cx="4016375" cy="4437063"/>
          </a:xfrm>
        </p:spPr>
        <p:txBody>
          <a:bodyPr/>
          <a:lstStyle/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i-FI" altLang="en-US" sz="1600" dirty="0" err="1"/>
              <a:t>Solar</a:t>
            </a:r>
            <a:r>
              <a:rPr lang="fi-FI" altLang="en-US" sz="1600" dirty="0"/>
              <a:t> </a:t>
            </a:r>
            <a:r>
              <a:rPr lang="fi-FI" altLang="en-US" sz="1600" dirty="0" err="1"/>
              <a:t>eruptions</a:t>
            </a:r>
            <a:r>
              <a:rPr lang="fi-FI" altLang="en-US" sz="1600" dirty="0"/>
              <a:t> </a:t>
            </a:r>
            <a:r>
              <a:rPr lang="fi-FI" altLang="en-US" sz="1600" dirty="0" err="1"/>
              <a:t>cause</a:t>
            </a:r>
            <a:r>
              <a:rPr lang="fi-FI" altLang="en-US" sz="1600" dirty="0"/>
              <a:t> </a:t>
            </a:r>
            <a:r>
              <a:rPr lang="fi-FI" altLang="en-US" sz="1600" dirty="0" err="1"/>
              <a:t>rapid</a:t>
            </a:r>
            <a:r>
              <a:rPr lang="fi-FI" altLang="en-US" sz="1600" dirty="0"/>
              <a:t> </a:t>
            </a:r>
            <a:r>
              <a:rPr lang="fi-FI" altLang="en-US" sz="1600" dirty="0" err="1"/>
              <a:t>variations</a:t>
            </a:r>
            <a:r>
              <a:rPr lang="fi-FI" altLang="en-US" sz="1600" dirty="0"/>
              <a:t> in </a:t>
            </a:r>
            <a:r>
              <a:rPr lang="fi-FI" altLang="en-US" sz="1600" dirty="0" err="1"/>
              <a:t>the</a:t>
            </a:r>
            <a:r>
              <a:rPr lang="fi-FI" altLang="en-US" sz="1600" dirty="0"/>
              <a:t> </a:t>
            </a:r>
            <a:r>
              <a:rPr lang="fi-FI" altLang="en-US" sz="1600" dirty="0" err="1"/>
              <a:t>magnetospheric</a:t>
            </a:r>
            <a:r>
              <a:rPr lang="fi-FI" altLang="en-US" sz="1600" dirty="0"/>
              <a:t> and </a:t>
            </a:r>
            <a:r>
              <a:rPr lang="fi-FI" altLang="en-US" sz="1600" dirty="0" err="1"/>
              <a:t>ionospheric</a:t>
            </a:r>
            <a:r>
              <a:rPr lang="fi-FI" altLang="en-US" sz="1600" dirty="0"/>
              <a:t> </a:t>
            </a:r>
            <a:r>
              <a:rPr lang="fi-FI" altLang="en-US" sz="1600" dirty="0" err="1"/>
              <a:t>conditions</a:t>
            </a:r>
            <a:endParaRPr lang="en-US" altLang="en-US" sz="1600" dirty="0"/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i-FI" altLang="en-US" sz="1600" dirty="0" err="1"/>
              <a:t>Geomagnetic</a:t>
            </a:r>
            <a:r>
              <a:rPr lang="fi-FI" altLang="en-US" sz="1600" dirty="0"/>
              <a:t> </a:t>
            </a:r>
            <a:r>
              <a:rPr lang="fi-FI" altLang="en-US" sz="1600" dirty="0" err="1"/>
              <a:t>field</a:t>
            </a:r>
            <a:r>
              <a:rPr lang="fi-FI" altLang="en-US" sz="1600" dirty="0"/>
              <a:t> </a:t>
            </a:r>
            <a:r>
              <a:rPr lang="fi-FI" altLang="en-US" sz="1600" dirty="0" err="1"/>
              <a:t>guides</a:t>
            </a:r>
            <a:r>
              <a:rPr lang="fi-FI" altLang="en-US" sz="1600" dirty="0"/>
              <a:t> </a:t>
            </a:r>
            <a:r>
              <a:rPr lang="fi-FI" altLang="en-US" sz="1600" dirty="0" err="1"/>
              <a:t>processes</a:t>
            </a:r>
            <a:r>
              <a:rPr lang="fi-FI" altLang="en-US" sz="1600" dirty="0"/>
              <a:t> </a:t>
            </a:r>
            <a:r>
              <a:rPr lang="fi-FI" altLang="en-US" sz="1600" dirty="0" err="1"/>
              <a:t>particularly</a:t>
            </a:r>
            <a:r>
              <a:rPr lang="fi-FI" altLang="en-US" sz="1600" dirty="0"/>
              <a:t> to </a:t>
            </a:r>
            <a:r>
              <a:rPr lang="fi-FI" altLang="en-US" sz="1600" dirty="0" err="1"/>
              <a:t>the</a:t>
            </a:r>
            <a:r>
              <a:rPr lang="fi-FI" altLang="en-US" sz="1600" dirty="0"/>
              <a:t> </a:t>
            </a:r>
            <a:r>
              <a:rPr lang="fi-FI" altLang="en-US" sz="1600" dirty="0" err="1"/>
              <a:t>vicinity</a:t>
            </a:r>
            <a:r>
              <a:rPr lang="fi-FI" altLang="en-US" sz="1600" dirty="0"/>
              <a:t> of </a:t>
            </a:r>
            <a:r>
              <a:rPr lang="fi-FI" altLang="en-US" sz="1600" dirty="0" err="1"/>
              <a:t>magnetic</a:t>
            </a:r>
            <a:r>
              <a:rPr lang="fi-FI" altLang="en-US" sz="1600" dirty="0"/>
              <a:t> </a:t>
            </a:r>
            <a:r>
              <a:rPr lang="fi-FI" altLang="en-US" sz="1600" dirty="0" err="1"/>
              <a:t>poles</a:t>
            </a:r>
            <a:endParaRPr lang="fi-FI" altLang="en-US" sz="1600" dirty="0"/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i-FI" altLang="en-US" sz="1600" dirty="0" err="1"/>
              <a:t>Manifestations</a:t>
            </a:r>
            <a:r>
              <a:rPr lang="fi-FI" altLang="en-US" sz="1600" dirty="0"/>
              <a:t>:</a:t>
            </a:r>
          </a:p>
          <a:p>
            <a:pPr marL="741363" lvl="1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i-FI" altLang="en-US" sz="1600" dirty="0" err="1"/>
              <a:t>Beautiful</a:t>
            </a:r>
            <a:r>
              <a:rPr lang="fi-FI" altLang="en-US" sz="1600" dirty="0"/>
              <a:t> </a:t>
            </a:r>
            <a:r>
              <a:rPr lang="fi-FI" altLang="en-US" sz="1600" dirty="0" err="1"/>
              <a:t>auroras</a:t>
            </a:r>
            <a:endParaRPr lang="fi-FI" altLang="en-US" sz="1600" dirty="0"/>
          </a:p>
          <a:p>
            <a:pPr marL="741363" lvl="1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i-FI" altLang="en-US" sz="1600" dirty="0" err="1"/>
              <a:t>Potential</a:t>
            </a:r>
            <a:r>
              <a:rPr lang="fi-FI" altLang="en-US" sz="1600" dirty="0"/>
              <a:t> </a:t>
            </a:r>
            <a:r>
              <a:rPr lang="fi-FI" altLang="en-US" sz="1600" dirty="0" err="1"/>
              <a:t>problems</a:t>
            </a:r>
            <a:r>
              <a:rPr lang="fi-FI" altLang="en-US" sz="1600" dirty="0"/>
              <a:t> in </a:t>
            </a:r>
            <a:r>
              <a:rPr lang="fi-FI" altLang="en-US" sz="1600" dirty="0" err="1"/>
              <a:t>technology</a:t>
            </a:r>
            <a:r>
              <a:rPr lang="fi-FI" altLang="en-US" sz="1600" dirty="0"/>
              <a:t> on </a:t>
            </a:r>
            <a:r>
              <a:rPr lang="fi-FI" altLang="en-US" sz="1600" dirty="0" err="1"/>
              <a:t>ground</a:t>
            </a:r>
            <a:r>
              <a:rPr lang="fi-FI" altLang="en-US" sz="1600" dirty="0"/>
              <a:t> and in </a:t>
            </a:r>
            <a:r>
              <a:rPr lang="fi-FI" altLang="en-US" sz="1600" dirty="0" err="1"/>
              <a:t>space</a:t>
            </a:r>
            <a:endParaRPr lang="en-US" altLang="en-US" sz="1600" dirty="0"/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5597526" y="6369051"/>
            <a:ext cx="1800225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347" rIns="90000" bIns="45000"/>
          <a:lstStyle>
            <a:lvl1pPr defTabSz="449263"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 marL="742950" indent="-285750" defTabSz="449263"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 marL="1143000" indent="-228600" defTabSz="449263">
              <a:lnSpc>
                <a:spcPct val="84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 marL="1600200" indent="-228600" defTabSz="449263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80808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 marL="2057400" indent="-228600" defTabSz="449263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84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0" dirty="0"/>
              <a:t>Photo: Jouni </a:t>
            </a:r>
            <a:r>
              <a:rPr lang="en-US" altLang="en-US" sz="1400" b="0" dirty="0" err="1"/>
              <a:t>Jussila</a:t>
            </a:r>
            <a:endParaRPr lang="en-US" altLang="en-US" sz="1400" b="0" dirty="0"/>
          </a:p>
        </p:txBody>
      </p:sp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6" y="3644901"/>
            <a:ext cx="4016375" cy="260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5" descr="jekyll-and-hy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53207"/>
            <a:ext cx="251142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-pWdpXuOPNMw/T2uKQbO9sUI/AAAAAAAABuc/wXmZON-ZZB4/s1600/effect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35" y="980423"/>
            <a:ext cx="7468906" cy="569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05878" y="410510"/>
            <a:ext cx="8229600" cy="5699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4000" kern="1200">
                <a:solidFill>
                  <a:srgbClr val="63B9E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altLang="en-US" sz="2800" dirty="0" err="1"/>
              <a:t>Space</a:t>
            </a:r>
            <a:r>
              <a:rPr lang="fi-FI" altLang="en-US" sz="2800" dirty="0"/>
              <a:t> </a:t>
            </a:r>
            <a:r>
              <a:rPr lang="fi-FI" altLang="en-US" sz="2800" dirty="0" err="1"/>
              <a:t>weather</a:t>
            </a:r>
            <a:r>
              <a:rPr lang="fi-FI" altLang="en-US" sz="2800" dirty="0"/>
              <a:t>: </a:t>
            </a:r>
            <a:r>
              <a:rPr lang="fi-FI" altLang="en-US" sz="2800" dirty="0" err="1"/>
              <a:t>Societal</a:t>
            </a:r>
            <a:r>
              <a:rPr lang="fi-FI" altLang="en-US" sz="2800" dirty="0"/>
              <a:t> </a:t>
            </a:r>
            <a:r>
              <a:rPr lang="fi-FI" altLang="en-US" sz="2800" dirty="0" err="1"/>
              <a:t>impact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2214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31459" y="1050806"/>
                <a:ext cx="3940542" cy="239159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i-FI" i="1" smtClean="0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dirty="0">
                        <a:ea typeface="Cambria Math"/>
                      </a:rPr>
                      <m:t>∙</m:t>
                    </m:r>
                    <m:r>
                      <a:rPr lang="fi-FI" b="1" i="1" smtClean="0">
                        <a:latin typeface="Cambria Math"/>
                        <a:ea typeface="Cambria Math"/>
                      </a:rPr>
                      <m:t>𝑬</m:t>
                    </m:r>
                    <m:r>
                      <a:rPr lang="fi-FI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fi-FI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i="1">
                            <a:latin typeface="Cambria Math"/>
                          </a:rPr>
                          <m:t>𝜌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latin typeface="Cambria Math"/>
                          </a:rPr>
                          <m:t>ε</m:t>
                        </m:r>
                      </m:den>
                    </m:f>
                  </m:oMath>
                </a14:m>
                <a:endParaRPr lang="fi-FI" b="0" dirty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i-FI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dirty="0">
                        <a:ea typeface="Cambria Math"/>
                      </a:rPr>
                      <m:t>∙</m:t>
                    </m:r>
                    <m:r>
                      <a:rPr lang="fi-FI" b="1" i="1" smtClean="0">
                        <a:latin typeface="Cambria Math"/>
                        <a:ea typeface="Cambria Math"/>
                      </a:rPr>
                      <m:t>𝑩</m:t>
                    </m:r>
                    <m:r>
                      <a:rPr lang="fi-FI" i="1">
                        <a:latin typeface="Cambria Math"/>
                        <a:ea typeface="Cambria Math"/>
                      </a:rPr>
                      <m:t>=</m:t>
                    </m:r>
                    <m:r>
                      <a:rPr lang="fi-FI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fi-FI" b="0" dirty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i-FI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dirty="0">
                        <a:ea typeface="Cambria Math"/>
                      </a:rPr>
                      <m:t>×</m:t>
                    </m:r>
                    <m:r>
                      <a:rPr lang="fi-FI" b="1" i="1" dirty="0" smtClean="0">
                        <a:latin typeface="Cambria Math"/>
                        <a:ea typeface="Cambria Math"/>
                      </a:rPr>
                      <m:t>𝑬</m:t>
                    </m:r>
                    <m:r>
                      <a:rPr lang="fi-FI" b="0" i="1" smtClean="0">
                        <a:latin typeface="Cambria Math"/>
                        <a:ea typeface="Cambria Math"/>
                      </a:rPr>
                      <m:t>=−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i-FI" b="1" i="1" smtClean="0">
                            <a:latin typeface="Cambria Math"/>
                            <a:ea typeface="Cambria Math"/>
                          </a:rPr>
                          <m:t>𝑩</m:t>
                        </m:r>
                      </m:num>
                      <m:den>
                        <m:r>
                          <a:rPr lang="fi-FI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i-FI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fi-FI" b="0" dirty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i-FI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dirty="0">
                        <a:ea typeface="Cambria Math"/>
                      </a:rPr>
                      <m:t>×</m:t>
                    </m:r>
                    <m:r>
                      <a:rPr lang="fi-FI" b="1" i="1" dirty="0" smtClean="0">
                        <a:latin typeface="Cambria Math"/>
                        <a:ea typeface="Cambria Math"/>
                      </a:rPr>
                      <m:t>𝑩</m:t>
                    </m:r>
                    <m:r>
                      <a:rPr lang="fi-FI" i="1">
                        <a:latin typeface="Cambria Math"/>
                        <a:ea typeface="Cambria Math"/>
                      </a:rPr>
                      <m:t>=</m:t>
                    </m:r>
                    <m:r>
                      <a:rPr lang="fi-FI" i="1" smtClean="0">
                        <a:latin typeface="Cambria Math"/>
                        <a:ea typeface="Cambria Math"/>
                      </a:rPr>
                      <m:t>µ</m:t>
                    </m:r>
                    <m:r>
                      <a:rPr lang="fi-FI" b="1" i="1" smtClean="0">
                        <a:latin typeface="Cambria Math"/>
                        <a:ea typeface="Cambria Math"/>
                      </a:rPr>
                      <m:t>𝒋</m:t>
                    </m:r>
                    <m:r>
                      <a:rPr lang="fi-FI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i-FI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l-GR" i="1">
                            <a:latin typeface="Cambria Math"/>
                            <a:ea typeface="Cambria Math"/>
                          </a:rPr>
                          <m:t>µ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ε</m:t>
                        </m:r>
                      </m:den>
                    </m:f>
                    <m:f>
                      <m:fPr>
                        <m:ctrlPr>
                          <a:rPr lang="fi-FI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fi-FI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i-FI" b="1" i="1">
                            <a:latin typeface="Cambria Math"/>
                            <a:ea typeface="Cambria Math"/>
                          </a:rPr>
                          <m:t>𝑬</m:t>
                        </m:r>
                      </m:num>
                      <m:den>
                        <m:r>
                          <a:rPr lang="fi-FI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fi-FI" i="1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1459" y="1050806"/>
                <a:ext cx="3940542" cy="2391596"/>
              </a:xfrm>
              <a:blipFill rotWithShape="1">
                <a:blip r:embed="rId2"/>
                <a:stretch>
                  <a:fillRect l="-4489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D699-C5F5-4673-8CCA-417FBC7EB838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07455" y="503360"/>
            <a:ext cx="5983240" cy="37775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fi-FI" sz="3200" dirty="0" err="1"/>
              <a:t>The</a:t>
            </a:r>
            <a:r>
              <a:rPr lang="fi-FI" sz="3200" dirty="0"/>
              <a:t> </a:t>
            </a:r>
            <a:r>
              <a:rPr lang="fi-FI" sz="3200" dirty="0" err="1"/>
              <a:t>Maxwell</a:t>
            </a:r>
            <a:r>
              <a:rPr lang="fi-FI" sz="3200" dirty="0"/>
              <a:t> </a:t>
            </a:r>
            <a:r>
              <a:rPr lang="fi-FI" sz="3200" dirty="0" err="1"/>
              <a:t>equations</a:t>
            </a:r>
            <a:endParaRPr lang="fi-FI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1"/>
              <p:cNvSpPr txBox="1">
                <a:spLocks/>
              </p:cNvSpPr>
              <p:nvPr/>
            </p:nvSpPr>
            <p:spPr>
              <a:xfrm>
                <a:off x="4540738" y="1039035"/>
                <a:ext cx="3564600" cy="2415138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lnSpcReduction="10000"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Clr>
                    <a:schemeClr val="bg1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bg1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bg1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bg1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bg1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i-FI" sz="2000" dirty="0">
                    <a:latin typeface="Cambria Math"/>
                    <a:ea typeface="Cambria Math"/>
                  </a:rPr>
                  <a:t>𝜌</a:t>
                </a:r>
                <a:r>
                  <a:rPr lang="fi-FI" sz="2000" dirty="0">
                    <a:ea typeface="Cambria Math"/>
                  </a:rPr>
                  <a:t>= </a:t>
                </a:r>
                <a:r>
                  <a:rPr lang="fi-FI" sz="2000" dirty="0" err="1">
                    <a:ea typeface="Cambria Math"/>
                  </a:rPr>
                  <a:t>charge</a:t>
                </a:r>
                <a:r>
                  <a:rPr lang="fi-FI" sz="2000" dirty="0">
                    <a:ea typeface="Cambria Math"/>
                  </a:rPr>
                  <a:t> </a:t>
                </a:r>
                <a:r>
                  <a:rPr lang="fi-FI" sz="2000" dirty="0" err="1">
                    <a:ea typeface="Cambria Math"/>
                  </a:rPr>
                  <a:t>density</a:t>
                </a:r>
                <a:endParaRPr lang="fi-FI" sz="2000" dirty="0">
                  <a:ea typeface="Cambria Math"/>
                </a:endParaRPr>
              </a:p>
              <a:p>
                <a:r>
                  <a:rPr lang="fi-FI" sz="2000" b="1" dirty="0">
                    <a:latin typeface="Cambria Math"/>
                    <a:ea typeface="Cambria Math"/>
                  </a:rPr>
                  <a:t>J</a:t>
                </a:r>
                <a:r>
                  <a:rPr lang="fi-FI" sz="2000" dirty="0">
                    <a:latin typeface="Cambria Math"/>
                    <a:ea typeface="Cambria Math"/>
                  </a:rPr>
                  <a:t>= </a:t>
                </a:r>
                <a:r>
                  <a:rPr lang="fi-FI" sz="2000" dirty="0" err="1">
                    <a:ea typeface="Cambria Math"/>
                  </a:rPr>
                  <a:t>current</a:t>
                </a:r>
                <a:r>
                  <a:rPr lang="fi-FI" sz="2000" dirty="0">
                    <a:ea typeface="Cambria Math"/>
                  </a:rPr>
                  <a:t> </a:t>
                </a:r>
                <a:r>
                  <a:rPr lang="fi-FI" sz="2000" dirty="0" err="1">
                    <a:ea typeface="Cambria Math"/>
                  </a:rPr>
                  <a:t>density</a:t>
                </a:r>
                <a:endParaRPr lang="fi-FI" sz="2000" dirty="0">
                  <a:ea typeface="Cambria Math"/>
                </a:endParaRPr>
              </a:p>
              <a:p>
                <a:r>
                  <a:rPr lang="fi-FI" sz="2000" dirty="0">
                    <a:ea typeface="Cambria Math"/>
                  </a:rPr>
                  <a:t>B=</a:t>
                </a:r>
                <a:r>
                  <a:rPr lang="fi-FI" sz="2000" dirty="0" err="1">
                    <a:ea typeface="Cambria Math"/>
                  </a:rPr>
                  <a:t>Magnetic</a:t>
                </a:r>
                <a:r>
                  <a:rPr lang="fi-FI" sz="2000" dirty="0">
                    <a:ea typeface="Cambria Math"/>
                  </a:rPr>
                  <a:t> </a:t>
                </a:r>
                <a:r>
                  <a:rPr lang="fi-FI" sz="2000" dirty="0" err="1">
                    <a:ea typeface="Cambria Math"/>
                  </a:rPr>
                  <a:t>field</a:t>
                </a:r>
                <a:endParaRPr lang="fi-FI" sz="2000" dirty="0">
                  <a:ea typeface="Cambria Math"/>
                </a:endParaRPr>
              </a:p>
              <a:p>
                <a:r>
                  <a:rPr lang="fi-FI" sz="2000" dirty="0">
                    <a:ea typeface="Cambria Math"/>
                  </a:rPr>
                  <a:t>E=</a:t>
                </a:r>
                <a:r>
                  <a:rPr lang="fi-FI" sz="2000" dirty="0" err="1">
                    <a:ea typeface="Cambria Math"/>
                  </a:rPr>
                  <a:t>Electrid</a:t>
                </a:r>
                <a:r>
                  <a:rPr lang="fi-FI" sz="2000" dirty="0">
                    <a:ea typeface="Cambria Math"/>
                  </a:rPr>
                  <a:t> </a:t>
                </a:r>
                <a:r>
                  <a:rPr lang="fi-FI" sz="2000" dirty="0" err="1">
                    <a:ea typeface="Cambria Math"/>
                  </a:rPr>
                  <a:t>field</a:t>
                </a:r>
                <a:endParaRPr lang="fi-FI" sz="2000" dirty="0">
                  <a:ea typeface="Cambria Math"/>
                </a:endParaRPr>
              </a:p>
              <a:p>
                <a:r>
                  <a:rPr lang="fi-FI" sz="2000" dirty="0">
                    <a:ea typeface="Cambria Math"/>
                  </a:rPr>
                  <a:t>µ=</a:t>
                </a:r>
                <a:r>
                  <a:rPr lang="fi-FI" sz="2000" dirty="0" err="1">
                    <a:ea typeface="Cambria Math"/>
                  </a:rPr>
                  <a:t>permeability</a:t>
                </a:r>
                <a:endParaRPr lang="fi-FI" sz="2000" dirty="0">
                  <a:ea typeface="Cambria Math"/>
                </a:endParaRPr>
              </a:p>
              <a:p>
                <a:r>
                  <a:rPr lang="el-GR" sz="2000" dirty="0">
                    <a:ea typeface="Cambria Math"/>
                  </a:rPr>
                  <a:t>ε</a:t>
                </a:r>
                <a:r>
                  <a:rPr lang="fi-FI" sz="2000" dirty="0">
                    <a:ea typeface="Cambria Math"/>
                  </a:rPr>
                  <a:t>=</a:t>
                </a:r>
                <a:r>
                  <a:rPr lang="fi-FI" sz="2000" dirty="0" err="1">
                    <a:ea typeface="Cambria Math"/>
                  </a:rPr>
                  <a:t>permittivity</a:t>
                </a:r>
                <a:endParaRPr lang="fi-FI" sz="2000" dirty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i-FI" sz="2000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sz="2000" dirty="0">
                        <a:ea typeface="Cambria Math"/>
                      </a:rPr>
                      <m:t>∙</m:t>
                    </m:r>
                  </m:oMath>
                </a14:m>
                <a:r>
                  <a:rPr lang="fi-FI" sz="2000" dirty="0">
                    <a:ea typeface="Cambria Math"/>
                  </a:rPr>
                  <a:t> = </a:t>
                </a:r>
                <a:r>
                  <a:rPr lang="fi-FI" sz="2000" dirty="0" err="1">
                    <a:ea typeface="Cambria Math"/>
                  </a:rPr>
                  <a:t>divergence</a:t>
                </a:r>
                <a:r>
                  <a:rPr lang="fi-FI" sz="2000" dirty="0">
                    <a:ea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fi-FI" sz="2000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nor/>
                      </m:rPr>
                      <a:rPr lang="fi-FI" sz="2000" dirty="0">
                        <a:ea typeface="Cambria Math"/>
                      </a:rPr>
                      <m:t>×</m:t>
                    </m:r>
                  </m:oMath>
                </a14:m>
                <a:r>
                  <a:rPr lang="fi-FI" sz="2000" dirty="0">
                    <a:ea typeface="Cambria Math"/>
                  </a:rPr>
                  <a:t>= </a:t>
                </a:r>
                <a:r>
                  <a:rPr lang="fi-FI" sz="2000" dirty="0" err="1">
                    <a:ea typeface="Cambria Math"/>
                  </a:rPr>
                  <a:t>curl</a:t>
                </a:r>
                <a:endParaRPr lang="fi-FI" sz="2000" dirty="0">
                  <a:ea typeface="Cambria Math"/>
                </a:endParaRPr>
              </a:p>
              <a:p>
                <a:endParaRPr lang="fi-FI" dirty="0">
                  <a:ea typeface="Cambria Math"/>
                </a:endParaRPr>
              </a:p>
              <a:p>
                <a:endParaRPr lang="fi-FI" dirty="0">
                  <a:ea typeface="Cambria Math"/>
                </a:endParaRPr>
              </a:p>
              <a:p>
                <a:endParaRPr lang="fi-FI" dirty="0"/>
              </a:p>
            </p:txBody>
          </p:sp>
        </mc:Choice>
        <mc:Fallback xmlns="">
          <p:sp>
            <p:nvSpPr>
              <p:cNvPr id="7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738" y="1039035"/>
                <a:ext cx="3564600" cy="2415138"/>
              </a:xfrm>
              <a:prstGeom prst="rect">
                <a:avLst/>
              </a:prstGeom>
              <a:blipFill rotWithShape="0">
                <a:blip r:embed="rId3"/>
                <a:stretch>
                  <a:fillRect l="-4103" t="-4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thumb/8/80/Uniform_curl.svg/512px-Uniform_curl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30" y="3442402"/>
            <a:ext cx="3121152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33.photobucket.com/albums/d63/sirstevey/posdiv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314" y="3442402"/>
            <a:ext cx="2931381" cy="293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James Clerk Maxwel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120" y="1039035"/>
            <a:ext cx="2722586" cy="32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09120" y="4574477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James </a:t>
            </a:r>
            <a:r>
              <a:rPr lang="fi-FI" dirty="0" err="1"/>
              <a:t>Clerk</a:t>
            </a:r>
            <a:r>
              <a:rPr lang="fi-FI" dirty="0"/>
              <a:t> </a:t>
            </a:r>
            <a:r>
              <a:rPr lang="fi-FI" dirty="0" err="1"/>
              <a:t>Maxwell</a:t>
            </a:r>
            <a:endParaRPr lang="fi-FI" dirty="0"/>
          </a:p>
          <a:p>
            <a:r>
              <a:rPr lang="fi-FI" dirty="0" err="1"/>
              <a:t>Scottish</a:t>
            </a:r>
            <a:r>
              <a:rPr lang="fi-FI" dirty="0"/>
              <a:t> </a:t>
            </a:r>
            <a:r>
              <a:rPr lang="fi-FI" dirty="0" err="1"/>
              <a:t>mathematician</a:t>
            </a:r>
            <a:endParaRPr lang="fi-FI" dirty="0"/>
          </a:p>
          <a:p>
            <a:r>
              <a:rPr lang="fi-FI" dirty="0"/>
              <a:t>1831-1879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56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D699-C5F5-4673-8CCA-417FBC7EB838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1516" y="249059"/>
            <a:ext cx="7860457" cy="830712"/>
          </a:xfrm>
          <a:solidFill>
            <a:schemeClr val="bg1"/>
          </a:solidFill>
        </p:spPr>
        <p:txBody>
          <a:bodyPr/>
          <a:lstStyle/>
          <a:p>
            <a:r>
              <a:rPr lang="fi-FI" dirty="0"/>
              <a:t>Plasma and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waves</a:t>
            </a:r>
            <a:endParaRPr lang="fi-FI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78540" y="1071451"/>
            <a:ext cx="4465834" cy="5066702"/>
          </a:xfrm>
        </p:spPr>
        <p:txBody>
          <a:bodyPr>
            <a:normAutofit fontScale="85000" lnSpcReduction="10000"/>
          </a:bodyPr>
          <a:lstStyle/>
          <a:p>
            <a:r>
              <a:rPr lang="fi-FI" b="1" dirty="0" err="1"/>
              <a:t>Maxwell</a:t>
            </a:r>
            <a:r>
              <a:rPr lang="fi-FI" b="1" dirty="0"/>
              <a:t>:</a:t>
            </a:r>
            <a:r>
              <a:rPr lang="fi-FI" dirty="0"/>
              <a:t> Electric and </a:t>
            </a:r>
            <a:r>
              <a:rPr lang="fi-FI" dirty="0" err="1"/>
              <a:t>magnetic</a:t>
            </a:r>
            <a:r>
              <a:rPr lang="fi-FI" dirty="0"/>
              <a:t> </a:t>
            </a:r>
            <a:r>
              <a:rPr lang="fi-FI" dirty="0" err="1"/>
              <a:t>fields</a:t>
            </a:r>
            <a:r>
              <a:rPr lang="fi-FI" dirty="0"/>
              <a:t>, </a:t>
            </a:r>
            <a:r>
              <a:rPr lang="fi-FI" dirty="0" err="1"/>
              <a:t>charges</a:t>
            </a:r>
            <a:r>
              <a:rPr lang="fi-FI" dirty="0"/>
              <a:t> and </a:t>
            </a:r>
            <a:r>
              <a:rPr lang="fi-FI" dirty="0" err="1"/>
              <a:t>currents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coupled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each</a:t>
            </a:r>
            <a:r>
              <a:rPr lang="fi-FI" dirty="0"/>
              <a:t> </a:t>
            </a:r>
            <a:r>
              <a:rPr lang="fi-FI" dirty="0" err="1"/>
              <a:t>other</a:t>
            </a:r>
            <a:endParaRPr lang="fi-FI" dirty="0"/>
          </a:p>
          <a:p>
            <a:endParaRPr lang="fi-FI" dirty="0"/>
          </a:p>
          <a:p>
            <a:r>
              <a:rPr lang="fi-FI" b="1" dirty="0"/>
              <a:t>Plasma:</a:t>
            </a:r>
            <a:r>
              <a:rPr lang="fi-FI" dirty="0"/>
              <a:t> </a:t>
            </a:r>
            <a:r>
              <a:rPr lang="fi-FI" dirty="0" err="1"/>
              <a:t>dilute</a:t>
            </a:r>
            <a:r>
              <a:rPr lang="fi-FI" dirty="0"/>
              <a:t> </a:t>
            </a:r>
            <a:r>
              <a:rPr lang="fi-FI" dirty="0" err="1"/>
              <a:t>gas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charged</a:t>
            </a:r>
            <a:r>
              <a:rPr lang="fi-FI" dirty="0"/>
              <a:t> </a:t>
            </a:r>
            <a:r>
              <a:rPr lang="fi-FI" dirty="0" err="1"/>
              <a:t>particles</a:t>
            </a:r>
            <a:r>
              <a:rPr lang="fi-FI" dirty="0"/>
              <a:t> </a:t>
            </a:r>
            <a:r>
              <a:rPr lang="fi-FI" dirty="0" err="1"/>
              <a:t>where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above</a:t>
            </a:r>
            <a:r>
              <a:rPr lang="fi-FI" dirty="0"/>
              <a:t> </a:t>
            </a:r>
            <a:r>
              <a:rPr lang="fi-FI" dirty="0" err="1"/>
              <a:t>described</a:t>
            </a:r>
            <a:r>
              <a:rPr lang="fi-FI" dirty="0"/>
              <a:t> </a:t>
            </a:r>
            <a:r>
              <a:rPr lang="fi-FI" dirty="0" err="1"/>
              <a:t>coupling</a:t>
            </a:r>
            <a:r>
              <a:rPr lang="fi-FI" dirty="0"/>
              <a:t> is </a:t>
            </a:r>
            <a:r>
              <a:rPr lang="fi-FI" dirty="0" err="1"/>
              <a:t>exceptionally</a:t>
            </a:r>
            <a:r>
              <a:rPr lang="fi-FI" dirty="0"/>
              <a:t> </a:t>
            </a:r>
            <a:r>
              <a:rPr lang="fi-FI" dirty="0" err="1"/>
              <a:t>pronounced</a:t>
            </a:r>
            <a:r>
              <a:rPr lang="fi-FI" dirty="0"/>
              <a:t>. 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 </a:t>
            </a:r>
            <a:r>
              <a:rPr lang="fi-FI" dirty="0" err="1"/>
              <a:t>Disturbances</a:t>
            </a:r>
            <a:r>
              <a:rPr lang="fi-FI" dirty="0"/>
              <a:t> in plasma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grow</a:t>
            </a:r>
            <a:r>
              <a:rPr lang="fi-FI" dirty="0"/>
              <a:t> </a:t>
            </a:r>
            <a:r>
              <a:rPr lang="fi-FI" dirty="0" err="1"/>
              <a:t>rapidly</a:t>
            </a:r>
            <a:r>
              <a:rPr lang="fi-FI" dirty="0"/>
              <a:t> and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often</a:t>
            </a:r>
            <a:r>
              <a:rPr lang="fi-FI" dirty="0"/>
              <a:t> </a:t>
            </a:r>
            <a:r>
              <a:rPr lang="fi-FI" dirty="0" err="1"/>
              <a:t>appear</a:t>
            </a:r>
            <a:r>
              <a:rPr lang="fi-FI" dirty="0"/>
              <a:t> as </a:t>
            </a:r>
            <a:r>
              <a:rPr lang="fi-FI" dirty="0" err="1"/>
              <a:t>waves</a:t>
            </a:r>
            <a:r>
              <a:rPr lang="fi-FI" dirty="0"/>
              <a:t>. </a:t>
            </a:r>
          </a:p>
          <a:p>
            <a:pPr>
              <a:buNone/>
            </a:pPr>
            <a:endParaRPr lang="fi-FI" b="1" dirty="0"/>
          </a:p>
          <a:p>
            <a:r>
              <a:rPr lang="fi-FI" dirty="0"/>
              <a:t>Plasma is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dominant</a:t>
            </a:r>
            <a:r>
              <a:rPr lang="fi-FI" dirty="0"/>
              <a:t> </a:t>
            </a:r>
            <a:r>
              <a:rPr lang="fi-FI" dirty="0" err="1"/>
              <a:t>state</a:t>
            </a:r>
            <a:r>
              <a:rPr lang="fi-FI" dirty="0"/>
              <a:t> of </a:t>
            </a:r>
            <a:r>
              <a:rPr lang="fi-FI" dirty="0" err="1"/>
              <a:t>matter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space</a:t>
            </a:r>
            <a:r>
              <a:rPr lang="fi-FI" dirty="0"/>
              <a:t>. </a:t>
            </a:r>
          </a:p>
          <a:p>
            <a:endParaRPr lang="fi-FI" dirty="0"/>
          </a:p>
          <a:p>
            <a:r>
              <a:rPr lang="fi-FI" b="1" dirty="0"/>
              <a:t> In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ionosphere</a:t>
            </a:r>
            <a:r>
              <a:rPr lang="fi-FI" b="1" dirty="0"/>
              <a:t> </a:t>
            </a:r>
            <a:r>
              <a:rPr lang="fi-FI" dirty="0"/>
              <a:t>plasma is </a:t>
            </a:r>
            <a:r>
              <a:rPr lang="fi-FI" dirty="0" err="1"/>
              <a:t>mixed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neutral</a:t>
            </a:r>
            <a:r>
              <a:rPr lang="fi-FI" dirty="0"/>
              <a:t> </a:t>
            </a:r>
            <a:r>
              <a:rPr lang="fi-FI" dirty="0" err="1"/>
              <a:t>atmosphere</a:t>
            </a:r>
            <a:r>
              <a:rPr lang="fi-FI" dirty="0"/>
              <a:t>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makes</a:t>
            </a:r>
            <a:r>
              <a:rPr lang="fi-FI" dirty="0"/>
              <a:t>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modelling</a:t>
            </a:r>
            <a:r>
              <a:rPr lang="fi-FI" dirty="0"/>
              <a:t> </a:t>
            </a:r>
            <a:r>
              <a:rPr lang="fi-FI" dirty="0" err="1"/>
              <a:t>challenging</a:t>
            </a:r>
            <a:endParaRPr lang="fi-FI" dirty="0"/>
          </a:p>
        </p:txBody>
      </p:sp>
      <p:pic>
        <p:nvPicPr>
          <p:cNvPr id="3074" name="Picture 2" descr="http://images.sciencedaily.com/2015/07/150714131558_1_9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62" y="834315"/>
            <a:ext cx="4751625" cy="23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62" y="3388757"/>
            <a:ext cx="4751625" cy="304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63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Ionosphere</a:t>
            </a:r>
            <a:r>
              <a:rPr lang="fi-FI" dirty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F8CB-E0AE-4560-947C-FB35340C30D1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156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00C2-8938-4CDF-BC4C-945EAE4B3198}" type="datetime1">
              <a:rPr lang="fi-FI" smtClean="0"/>
              <a:t>29.8.2017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4149" y="570369"/>
            <a:ext cx="4825792" cy="2317686"/>
          </a:xfrm>
        </p:spPr>
        <p:txBody>
          <a:bodyPr/>
          <a:lstStyle/>
          <a:p>
            <a:r>
              <a:rPr lang="fi-FI" sz="2000" b="1" dirty="0"/>
              <a:t>Three </a:t>
            </a:r>
            <a:r>
              <a:rPr lang="fi-FI" sz="2000" b="1" dirty="0" err="1"/>
              <a:t>layers</a:t>
            </a:r>
            <a:r>
              <a:rPr lang="fi-FI" sz="2000" dirty="0"/>
              <a:t>: F, E, D</a:t>
            </a:r>
          </a:p>
          <a:p>
            <a:r>
              <a:rPr lang="fi-FI" sz="2000" b="1" dirty="0" err="1"/>
              <a:t>Variations</a:t>
            </a:r>
            <a:r>
              <a:rPr lang="fi-FI" sz="2000" b="1" dirty="0"/>
              <a:t> in </a:t>
            </a:r>
            <a:r>
              <a:rPr lang="fi-FI" sz="2000" b="1" dirty="0" err="1"/>
              <a:t>the</a:t>
            </a:r>
            <a:r>
              <a:rPr lang="fi-FI" sz="2000" b="1" dirty="0"/>
              <a:t> </a:t>
            </a:r>
            <a:r>
              <a:rPr lang="fi-FI" sz="2000" b="1" dirty="0" err="1"/>
              <a:t>electron</a:t>
            </a:r>
            <a:r>
              <a:rPr lang="fi-FI" sz="2000" b="1" dirty="0"/>
              <a:t> </a:t>
            </a:r>
            <a:r>
              <a:rPr lang="fi-FI" sz="2000" b="1" dirty="0" err="1"/>
              <a:t>density</a:t>
            </a:r>
            <a:endParaRPr lang="fi-FI" sz="2000" b="1" dirty="0"/>
          </a:p>
          <a:p>
            <a:pPr lvl="1"/>
            <a:r>
              <a:rPr lang="fi-FI" sz="1800" dirty="0"/>
              <a:t>Day-</a:t>
            </a:r>
            <a:r>
              <a:rPr lang="fi-FI" sz="1800" dirty="0" err="1"/>
              <a:t>night</a:t>
            </a:r>
            <a:r>
              <a:rPr lang="fi-FI" sz="1800" dirty="0"/>
              <a:t> </a:t>
            </a:r>
            <a:r>
              <a:rPr lang="fi-FI" sz="1800" dirty="0" err="1"/>
              <a:t>variations</a:t>
            </a:r>
            <a:r>
              <a:rPr lang="fi-FI" sz="1800" dirty="0"/>
              <a:t>: 100x</a:t>
            </a:r>
          </a:p>
          <a:p>
            <a:pPr lvl="1"/>
            <a:r>
              <a:rPr lang="fi-FI" sz="1800" dirty="0" err="1"/>
              <a:t>Variations</a:t>
            </a:r>
            <a:r>
              <a:rPr lang="fi-FI" sz="1800" dirty="0"/>
              <a:t> </a:t>
            </a:r>
            <a:r>
              <a:rPr lang="fi-FI" sz="1800" dirty="0" err="1"/>
              <a:t>according</a:t>
            </a:r>
            <a:r>
              <a:rPr lang="fi-FI" sz="1800" dirty="0"/>
              <a:t> to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solar</a:t>
            </a:r>
            <a:r>
              <a:rPr lang="fi-FI" sz="1800" dirty="0"/>
              <a:t> </a:t>
            </a:r>
            <a:r>
              <a:rPr lang="fi-FI" sz="1800" dirty="0" err="1"/>
              <a:t>cycle</a:t>
            </a:r>
            <a:r>
              <a:rPr lang="fi-FI" sz="1800" dirty="0"/>
              <a:t>: 10x in </a:t>
            </a:r>
            <a:r>
              <a:rPr lang="fi-FI" sz="1800" dirty="0" err="1"/>
              <a:t>upper</a:t>
            </a:r>
            <a:r>
              <a:rPr lang="fi-FI" sz="1800" dirty="0"/>
              <a:t> </a:t>
            </a:r>
            <a:r>
              <a:rPr lang="fi-FI" sz="1800" dirty="0" err="1"/>
              <a:t>parts</a:t>
            </a:r>
            <a:r>
              <a:rPr lang="fi-FI" sz="1800" dirty="0"/>
              <a:t> of F-</a:t>
            </a:r>
            <a:r>
              <a:rPr lang="fi-FI" sz="1800" dirty="0" err="1"/>
              <a:t>layer</a:t>
            </a:r>
            <a:r>
              <a:rPr lang="fi-FI" sz="1800" dirty="0"/>
              <a:t> </a:t>
            </a:r>
          </a:p>
          <a:p>
            <a:pPr lvl="1"/>
            <a:r>
              <a:rPr lang="fi-FI" sz="1800" dirty="0" err="1"/>
              <a:t>Auroras</a:t>
            </a:r>
            <a:r>
              <a:rPr lang="fi-FI" sz="1800" dirty="0"/>
              <a:t>: 100x </a:t>
            </a:r>
            <a:r>
              <a:rPr lang="fi-FI" sz="1800" dirty="0" err="1"/>
              <a:t>variability</a:t>
            </a:r>
            <a:r>
              <a:rPr lang="fi-FI" sz="1800" dirty="0"/>
              <a:t> in  E-</a:t>
            </a:r>
            <a:r>
              <a:rPr lang="fi-FI" sz="1800" dirty="0" err="1"/>
              <a:t>layer</a:t>
            </a:r>
            <a:endParaRPr lang="fi-FI" sz="1800" dirty="0"/>
          </a:p>
          <a:p>
            <a:endParaRPr lang="fi-FI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9790" y="108731"/>
            <a:ext cx="5279450" cy="46163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fi-FI" sz="2800" dirty="0" err="1"/>
              <a:t>The</a:t>
            </a:r>
            <a:r>
              <a:rPr lang="fi-FI" sz="2800" dirty="0"/>
              <a:t> </a:t>
            </a:r>
            <a:r>
              <a:rPr lang="fi-FI" sz="2800" dirty="0" err="1"/>
              <a:t>structure</a:t>
            </a:r>
            <a:r>
              <a:rPr lang="fi-FI" sz="2800" dirty="0"/>
              <a:t> of </a:t>
            </a:r>
            <a:r>
              <a:rPr lang="fi-FI" sz="2800" dirty="0" err="1"/>
              <a:t>ionosphere</a:t>
            </a:r>
            <a:endParaRPr lang="fi-FI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49208"/>
            <a:ext cx="3828075" cy="454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0" y="2759043"/>
            <a:ext cx="3622534" cy="404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4581053" y="1715920"/>
            <a:ext cx="3699460" cy="3643484"/>
            <a:chOff x="4581053" y="1715920"/>
            <a:chExt cx="3699460" cy="3643484"/>
          </a:xfrm>
        </p:grpSpPr>
        <p:sp>
          <p:nvSpPr>
            <p:cNvPr id="7" name="TextBox 6"/>
            <p:cNvSpPr txBox="1"/>
            <p:nvPr/>
          </p:nvSpPr>
          <p:spPr>
            <a:xfrm>
              <a:off x="4581053" y="3221752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b="1" dirty="0" err="1">
                  <a:solidFill>
                    <a:srgbClr val="FFC000"/>
                  </a:solidFill>
                </a:rPr>
                <a:t>Auroras</a:t>
              </a:r>
              <a:endParaRPr lang="fi-FI" b="1" dirty="0">
                <a:solidFill>
                  <a:srgbClr val="FFC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10926" y="1715920"/>
              <a:ext cx="1674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b="1" dirty="0">
                  <a:solidFill>
                    <a:srgbClr val="FFC000"/>
                  </a:solidFill>
                </a:rPr>
                <a:t>Radio </a:t>
              </a:r>
              <a:r>
                <a:rPr lang="fi-FI" b="1" dirty="0" err="1">
                  <a:solidFill>
                    <a:srgbClr val="FFC000"/>
                  </a:solidFill>
                </a:rPr>
                <a:t>signals</a:t>
              </a:r>
              <a:r>
                <a:rPr lang="fi-FI" b="1" dirty="0">
                  <a:solidFill>
                    <a:srgbClr val="FFC000"/>
                  </a:solidFill>
                </a:rPr>
                <a:t> </a:t>
              </a:r>
              <a:r>
                <a:rPr lang="fi-FI" b="1" dirty="0" err="1">
                  <a:solidFill>
                    <a:srgbClr val="FFC000"/>
                  </a:solidFill>
                </a:rPr>
                <a:t>reflect</a:t>
              </a:r>
              <a:endParaRPr lang="fi-FI" b="1" dirty="0">
                <a:solidFill>
                  <a:srgbClr val="FFC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53480" y="4990072"/>
              <a:ext cx="3300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b="1" dirty="0">
                  <a:solidFill>
                    <a:srgbClr val="FFC000"/>
                  </a:solidFill>
                </a:rPr>
                <a:t>Radio </a:t>
              </a:r>
              <a:r>
                <a:rPr lang="fi-FI" b="1" dirty="0" err="1">
                  <a:solidFill>
                    <a:srgbClr val="FFC000"/>
                  </a:solidFill>
                </a:rPr>
                <a:t>signals</a:t>
              </a:r>
              <a:r>
                <a:rPr lang="fi-FI" b="1" dirty="0">
                  <a:solidFill>
                    <a:srgbClr val="FFC000"/>
                  </a:solidFill>
                </a:rPr>
                <a:t> </a:t>
              </a:r>
              <a:r>
                <a:rPr lang="fi-FI" b="1" dirty="0" err="1">
                  <a:solidFill>
                    <a:srgbClr val="FFC000"/>
                  </a:solidFill>
                </a:rPr>
                <a:t>can</a:t>
              </a:r>
              <a:r>
                <a:rPr lang="fi-FI" b="1" dirty="0">
                  <a:solidFill>
                    <a:srgbClr val="FFC000"/>
                  </a:solidFill>
                </a:rPr>
                <a:t> </a:t>
              </a:r>
              <a:r>
                <a:rPr lang="fi-FI" b="1" dirty="0" err="1">
                  <a:solidFill>
                    <a:srgbClr val="FFC000"/>
                  </a:solidFill>
                </a:rPr>
                <a:t>disappear</a:t>
              </a:r>
              <a:endParaRPr lang="fi-FI" b="1" dirty="0">
                <a:solidFill>
                  <a:srgbClr val="FFC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5459240" y="4037846"/>
              <a:ext cx="878186" cy="952226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5958353" y="3435503"/>
              <a:ext cx="686891" cy="312632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7593622" y="2325459"/>
              <a:ext cx="686891" cy="644078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811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92" y="624980"/>
            <a:ext cx="8700719" cy="459987"/>
          </a:xfrm>
        </p:spPr>
        <p:txBody>
          <a:bodyPr>
            <a:normAutofit fontScale="90000"/>
          </a:bodyPr>
          <a:lstStyle/>
          <a:p>
            <a:r>
              <a:rPr lang="fi-FI" sz="2800" dirty="0" err="1"/>
              <a:t>Factors</a:t>
            </a:r>
            <a:r>
              <a:rPr lang="fi-FI" sz="2800" dirty="0"/>
              <a:t> </a:t>
            </a:r>
            <a:r>
              <a:rPr lang="fi-FI" sz="2800" dirty="0" err="1"/>
              <a:t>controlling</a:t>
            </a:r>
            <a:r>
              <a:rPr lang="fi-FI" sz="2800" dirty="0"/>
              <a:t> </a:t>
            </a:r>
            <a:r>
              <a:rPr lang="fi-FI" sz="2800" dirty="0" err="1"/>
              <a:t>ionospheric</a:t>
            </a:r>
            <a:r>
              <a:rPr lang="fi-FI" sz="2800" dirty="0"/>
              <a:t> </a:t>
            </a:r>
            <a:r>
              <a:rPr lang="fi-FI" sz="2800" dirty="0" err="1"/>
              <a:t>electron</a:t>
            </a:r>
            <a:r>
              <a:rPr lang="fi-FI" sz="2800" dirty="0"/>
              <a:t> </a:t>
            </a:r>
            <a:r>
              <a:rPr lang="fi-FI" sz="2800" dirty="0" err="1"/>
              <a:t>density</a:t>
            </a:r>
            <a:endParaRPr lang="fi-FI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11</a:t>
            </a:fld>
            <a:endParaRPr lang="fi-FI"/>
          </a:p>
        </p:txBody>
      </p:sp>
      <p:pic>
        <p:nvPicPr>
          <p:cNvPr id="2050" name="Picture 2" descr="Transmissions from radio stations can travel 1000's of miles as the signal is bounced off of the ionosphe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475" y="3761746"/>
            <a:ext cx="508635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37434" y="2272419"/>
            <a:ext cx="1783532" cy="8600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4137434" y="3132498"/>
            <a:ext cx="642797" cy="8148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341545" y="3132499"/>
            <a:ext cx="579422" cy="81481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4137434" y="1258432"/>
            <a:ext cx="851025" cy="869132"/>
          </a:xfrm>
          <a:prstGeom prst="downArrow">
            <a:avLst/>
          </a:prstGeom>
          <a:solidFill>
            <a:srgbClr val="B83AAF"/>
          </a:solidFill>
          <a:ln>
            <a:solidFill>
              <a:srgbClr val="B83A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521798" y="3250194"/>
            <a:ext cx="516048" cy="289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79402" y="3250194"/>
            <a:ext cx="537171" cy="289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3216997" y="3257738"/>
            <a:ext cx="224828" cy="244443"/>
            <a:chOff x="1113576" y="2480650"/>
            <a:chExt cx="224828" cy="244443"/>
          </a:xfrm>
        </p:grpSpPr>
        <p:sp>
          <p:nvSpPr>
            <p:cNvPr id="24" name="Oval 23"/>
            <p:cNvSpPr/>
            <p:nvPr/>
          </p:nvSpPr>
          <p:spPr>
            <a:xfrm>
              <a:off x="1113576" y="2480650"/>
              <a:ext cx="144856" cy="1358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6" name="Oval 25"/>
            <p:cNvSpPr/>
            <p:nvPr/>
          </p:nvSpPr>
          <p:spPr>
            <a:xfrm>
              <a:off x="1193548" y="2589292"/>
              <a:ext cx="144856" cy="1358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27" name="Oval 26"/>
          <p:cNvSpPr/>
          <p:nvPr/>
        </p:nvSpPr>
        <p:spPr>
          <a:xfrm>
            <a:off x="3165693" y="3539905"/>
            <a:ext cx="144856" cy="13580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9" name="Group 28"/>
          <p:cNvGrpSpPr/>
          <p:nvPr/>
        </p:nvGrpSpPr>
        <p:grpSpPr>
          <a:xfrm>
            <a:off x="6752375" y="3366380"/>
            <a:ext cx="224828" cy="244443"/>
            <a:chOff x="1113576" y="2480650"/>
            <a:chExt cx="224828" cy="244443"/>
          </a:xfrm>
        </p:grpSpPr>
        <p:sp>
          <p:nvSpPr>
            <p:cNvPr id="30" name="Oval 29"/>
            <p:cNvSpPr/>
            <p:nvPr/>
          </p:nvSpPr>
          <p:spPr>
            <a:xfrm>
              <a:off x="1113576" y="2480650"/>
              <a:ext cx="144856" cy="1358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" name="Oval 30"/>
            <p:cNvSpPr/>
            <p:nvPr/>
          </p:nvSpPr>
          <p:spPr>
            <a:xfrm>
              <a:off x="1193548" y="2589292"/>
              <a:ext cx="144856" cy="1358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32" name="Oval 31"/>
          <p:cNvSpPr/>
          <p:nvPr/>
        </p:nvSpPr>
        <p:spPr>
          <a:xfrm>
            <a:off x="7016433" y="3230579"/>
            <a:ext cx="144856" cy="13580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Down Arrow 32"/>
          <p:cNvSpPr/>
          <p:nvPr/>
        </p:nvSpPr>
        <p:spPr>
          <a:xfrm>
            <a:off x="5341545" y="1258432"/>
            <a:ext cx="425512" cy="86913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rgbClr val="B83A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xtBox 27"/>
          <p:cNvSpPr txBox="1"/>
          <p:nvPr/>
        </p:nvSpPr>
        <p:spPr>
          <a:xfrm>
            <a:off x="1455088" y="1231333"/>
            <a:ext cx="208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rgbClr val="FF0000"/>
                </a:solidFill>
              </a:rPr>
              <a:t>Solar</a:t>
            </a: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 err="1">
                <a:solidFill>
                  <a:srgbClr val="FF0000"/>
                </a:solidFill>
              </a:rPr>
              <a:t>illumination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dirty="0">
                <a:solidFill>
                  <a:srgbClr val="FF0000"/>
                </a:solidFill>
              </a:rPr>
              <a:t>EUV, X-</a:t>
            </a:r>
            <a:r>
              <a:rPr lang="fi-FI" dirty="0" err="1">
                <a:solidFill>
                  <a:srgbClr val="FF0000"/>
                </a:solidFill>
              </a:rPr>
              <a:t>rays</a:t>
            </a:r>
            <a:endParaRPr lang="fi-FI" dirty="0">
              <a:solidFill>
                <a:srgbClr val="FF0000"/>
              </a:solidFill>
            </a:endParaRPr>
          </a:p>
          <a:p>
            <a:r>
              <a:rPr lang="fi-FI" dirty="0" err="1">
                <a:solidFill>
                  <a:srgbClr val="FF0000"/>
                </a:solidFill>
              </a:rPr>
              <a:t>Energetic</a:t>
            </a: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 err="1">
                <a:solidFill>
                  <a:srgbClr val="FF0000"/>
                </a:solidFill>
              </a:rPr>
              <a:t>particles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20966" y="1256861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rgbClr val="FF0000"/>
                </a:solidFill>
              </a:rPr>
              <a:t>Auroral</a:t>
            </a: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 err="1">
                <a:solidFill>
                  <a:srgbClr val="FF0000"/>
                </a:solidFill>
              </a:rPr>
              <a:t>particles</a:t>
            </a:r>
            <a:endParaRPr lang="fi-FI" dirty="0">
              <a:solidFill>
                <a:srgbClr val="FF0000"/>
              </a:solidFill>
            </a:endParaRPr>
          </a:p>
        </p:txBody>
      </p:sp>
      <p:grpSp>
        <p:nvGrpSpPr>
          <p:cNvPr id="2048" name="Group 2047"/>
          <p:cNvGrpSpPr/>
          <p:nvPr/>
        </p:nvGrpSpPr>
        <p:grpSpPr>
          <a:xfrm>
            <a:off x="997314" y="2213571"/>
            <a:ext cx="7689082" cy="488887"/>
            <a:chOff x="997314" y="2480650"/>
            <a:chExt cx="7689082" cy="488887"/>
          </a:xfrm>
        </p:grpSpPr>
        <p:sp>
          <p:nvSpPr>
            <p:cNvPr id="16" name="Right Arrow 15"/>
            <p:cNvSpPr/>
            <p:nvPr/>
          </p:nvSpPr>
          <p:spPr>
            <a:xfrm>
              <a:off x="2697933" y="2480650"/>
              <a:ext cx="905346" cy="488887"/>
            </a:xfrm>
            <a:prstGeom prst="right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6263489" y="2480650"/>
              <a:ext cx="905346" cy="488887"/>
            </a:xfrm>
            <a:prstGeom prst="right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97314" y="2534659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dirty="0">
                  <a:solidFill>
                    <a:srgbClr val="FF0000"/>
                  </a:solidFill>
                </a:rPr>
                <a:t>Plasma </a:t>
              </a:r>
              <a:r>
                <a:rPr lang="fi-FI" dirty="0" err="1">
                  <a:solidFill>
                    <a:srgbClr val="FF0000"/>
                  </a:solidFill>
                </a:rPr>
                <a:t>drift</a:t>
              </a:r>
              <a:endParaRPr lang="fi-FI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83448" y="2542912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dirty="0">
                  <a:solidFill>
                    <a:srgbClr val="0070C0"/>
                  </a:solidFill>
                </a:rPr>
                <a:t>Plasma </a:t>
              </a:r>
              <a:r>
                <a:rPr lang="fi-FI" dirty="0" err="1">
                  <a:solidFill>
                    <a:srgbClr val="0070C0"/>
                  </a:solidFill>
                </a:rPr>
                <a:t>drift</a:t>
              </a:r>
              <a:endParaRPr lang="fi-FI" dirty="0">
                <a:solidFill>
                  <a:srgbClr val="0070C0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33057" y="2855850"/>
            <a:ext cx="2518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rgbClr val="0070C0"/>
                </a:solidFill>
              </a:rPr>
              <a:t>Loss</a:t>
            </a:r>
            <a:r>
              <a:rPr lang="fi-FI" dirty="0">
                <a:solidFill>
                  <a:srgbClr val="0070C0"/>
                </a:solidFill>
              </a:rPr>
              <a:t> of </a:t>
            </a:r>
            <a:r>
              <a:rPr lang="fi-FI" dirty="0" err="1">
                <a:solidFill>
                  <a:srgbClr val="0070C0"/>
                </a:solidFill>
              </a:rPr>
              <a:t>charge</a:t>
            </a:r>
            <a:r>
              <a:rPr lang="fi-FI" dirty="0">
                <a:solidFill>
                  <a:srgbClr val="0070C0"/>
                </a:solidFill>
              </a:rPr>
              <a:t> into </a:t>
            </a:r>
            <a:r>
              <a:rPr lang="fi-FI" dirty="0" err="1">
                <a:solidFill>
                  <a:srgbClr val="0070C0"/>
                </a:solidFill>
              </a:rPr>
              <a:t>the</a:t>
            </a:r>
            <a:endParaRPr lang="fi-FI" dirty="0">
              <a:solidFill>
                <a:srgbClr val="0070C0"/>
              </a:solidFill>
            </a:endParaRPr>
          </a:p>
          <a:p>
            <a:r>
              <a:rPr lang="fi-FI" dirty="0" err="1">
                <a:solidFill>
                  <a:srgbClr val="0070C0"/>
                </a:solidFill>
              </a:rPr>
              <a:t>neutral</a:t>
            </a:r>
            <a:r>
              <a:rPr lang="fi-FI" dirty="0">
                <a:solidFill>
                  <a:srgbClr val="0070C0"/>
                </a:solidFill>
              </a:rPr>
              <a:t> </a:t>
            </a:r>
            <a:r>
              <a:rPr lang="fi-FI" dirty="0" err="1">
                <a:solidFill>
                  <a:srgbClr val="0070C0"/>
                </a:solidFill>
              </a:rPr>
              <a:t>atmosphere</a:t>
            </a:r>
            <a:endParaRPr lang="fi-FI" dirty="0">
              <a:solidFill>
                <a:srgbClr val="0070C0"/>
              </a:solidFill>
            </a:endParaRPr>
          </a:p>
          <a:p>
            <a:r>
              <a:rPr lang="fi-FI" dirty="0">
                <a:solidFill>
                  <a:srgbClr val="0070C0"/>
                </a:solidFill>
              </a:rPr>
              <a:t>(</a:t>
            </a:r>
            <a:r>
              <a:rPr lang="fi-FI" dirty="0" err="1">
                <a:solidFill>
                  <a:srgbClr val="0070C0"/>
                </a:solidFill>
              </a:rPr>
              <a:t>recombination</a:t>
            </a:r>
            <a:r>
              <a:rPr lang="fi-FI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29465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69" y="168095"/>
            <a:ext cx="5332785" cy="4203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400" dirty="0" err="1"/>
              <a:t>Mid-latitude</a:t>
            </a:r>
            <a:r>
              <a:rPr lang="fi-FI" sz="2400" dirty="0"/>
              <a:t> </a:t>
            </a:r>
            <a:r>
              <a:rPr lang="fi-FI" sz="2400" dirty="0" err="1"/>
              <a:t>trough</a:t>
            </a:r>
            <a:endParaRPr lang="fi-FI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827" y="761270"/>
            <a:ext cx="4291638" cy="3249415"/>
          </a:xfrm>
        </p:spPr>
        <p:txBody>
          <a:bodyPr/>
          <a:lstStyle/>
          <a:p>
            <a:r>
              <a:rPr lang="fi-FI" sz="2000" dirty="0"/>
              <a:t>A ”</a:t>
            </a:r>
            <a:r>
              <a:rPr lang="fi-FI" sz="2000" dirty="0" err="1"/>
              <a:t>ditch</a:t>
            </a:r>
            <a:r>
              <a:rPr lang="fi-FI" sz="2000" dirty="0"/>
              <a:t>” at </a:t>
            </a:r>
            <a:r>
              <a:rPr lang="fi-FI" sz="2000" dirty="0" err="1"/>
              <a:t>the</a:t>
            </a:r>
            <a:r>
              <a:rPr lang="fi-FI" sz="2000" dirty="0"/>
              <a:t> </a:t>
            </a:r>
            <a:r>
              <a:rPr lang="fi-FI" sz="2000" dirty="0" err="1"/>
              <a:t>equatorward</a:t>
            </a:r>
            <a:r>
              <a:rPr lang="fi-FI" sz="2000" dirty="0"/>
              <a:t> </a:t>
            </a:r>
            <a:r>
              <a:rPr lang="fi-FI" sz="2000" dirty="0" err="1"/>
              <a:t>boundary</a:t>
            </a:r>
            <a:r>
              <a:rPr lang="fi-FI" sz="2000" dirty="0"/>
              <a:t> of </a:t>
            </a:r>
            <a:r>
              <a:rPr lang="fi-FI" sz="2000" dirty="0" err="1"/>
              <a:t>the</a:t>
            </a:r>
            <a:r>
              <a:rPr lang="fi-FI" sz="2000" dirty="0"/>
              <a:t> </a:t>
            </a:r>
            <a:r>
              <a:rPr lang="fi-FI" sz="2000" dirty="0" err="1"/>
              <a:t>auroral</a:t>
            </a:r>
            <a:r>
              <a:rPr lang="fi-FI" sz="2000" dirty="0"/>
              <a:t> </a:t>
            </a:r>
            <a:r>
              <a:rPr lang="fi-FI" sz="2000" dirty="0" err="1"/>
              <a:t>oval</a:t>
            </a:r>
            <a:r>
              <a:rPr lang="fi-FI" sz="2000" dirty="0"/>
              <a:t> </a:t>
            </a:r>
            <a:r>
              <a:rPr lang="fi-FI" sz="2000" dirty="0" err="1"/>
              <a:t>where</a:t>
            </a:r>
            <a:r>
              <a:rPr lang="fi-FI" sz="2000" dirty="0"/>
              <a:t> </a:t>
            </a:r>
            <a:r>
              <a:rPr lang="fi-FI" sz="2000" dirty="0" err="1"/>
              <a:t>electron</a:t>
            </a:r>
            <a:r>
              <a:rPr lang="fi-FI" sz="2000" dirty="0"/>
              <a:t> </a:t>
            </a:r>
            <a:r>
              <a:rPr lang="fi-FI" sz="2000" dirty="0" err="1"/>
              <a:t>density</a:t>
            </a:r>
            <a:r>
              <a:rPr lang="fi-FI" sz="2000" dirty="0"/>
              <a:t> is </a:t>
            </a:r>
            <a:r>
              <a:rPr lang="fi-FI" sz="2000" dirty="0" err="1"/>
              <a:t>low</a:t>
            </a:r>
            <a:r>
              <a:rPr lang="fi-FI" sz="2000" dirty="0"/>
              <a:t>.</a:t>
            </a:r>
          </a:p>
          <a:p>
            <a:r>
              <a:rPr lang="fi-FI" sz="2000" dirty="0" err="1"/>
              <a:t>Factors</a:t>
            </a:r>
            <a:r>
              <a:rPr lang="fi-FI" sz="2000" dirty="0"/>
              <a:t> </a:t>
            </a:r>
            <a:r>
              <a:rPr lang="fi-FI" sz="2000" dirty="0" err="1"/>
              <a:t>causing</a:t>
            </a:r>
            <a:r>
              <a:rPr lang="fi-FI" sz="2000" dirty="0"/>
              <a:t> </a:t>
            </a:r>
            <a:r>
              <a:rPr lang="fi-FI" sz="2000" dirty="0" err="1"/>
              <a:t>the</a:t>
            </a:r>
            <a:r>
              <a:rPr lang="fi-FI" sz="2000" dirty="0"/>
              <a:t> </a:t>
            </a:r>
            <a:r>
              <a:rPr lang="fi-FI" sz="2000" dirty="0" err="1"/>
              <a:t>trough</a:t>
            </a:r>
            <a:endParaRPr lang="fi-FI" sz="2000" dirty="0"/>
          </a:p>
          <a:p>
            <a:pPr lvl="1"/>
            <a:r>
              <a:rPr lang="fi-FI" sz="1800" dirty="0"/>
              <a:t>Global plasma </a:t>
            </a:r>
            <a:r>
              <a:rPr lang="fi-FI" sz="1800" dirty="0" err="1"/>
              <a:t>circulation</a:t>
            </a:r>
            <a:r>
              <a:rPr lang="fi-FI" sz="1800" dirty="0"/>
              <a:t> (</a:t>
            </a:r>
            <a:r>
              <a:rPr lang="fi-FI" sz="1800" dirty="0" err="1"/>
              <a:t>magnetospheric</a:t>
            </a:r>
            <a:r>
              <a:rPr lang="fi-FI" sz="1800" dirty="0"/>
              <a:t> </a:t>
            </a:r>
            <a:r>
              <a:rPr lang="fi-FI" sz="1800" dirty="0" err="1"/>
              <a:t>driving</a:t>
            </a:r>
            <a:r>
              <a:rPr lang="fi-FI" sz="1800" dirty="0"/>
              <a:t> + </a:t>
            </a:r>
            <a:r>
              <a:rPr lang="fi-FI" sz="1800" dirty="0" err="1"/>
              <a:t>Earth’s</a:t>
            </a:r>
            <a:r>
              <a:rPr lang="fi-FI" sz="1800" dirty="0"/>
              <a:t> </a:t>
            </a:r>
            <a:r>
              <a:rPr lang="fi-FI" sz="1800" dirty="0" err="1"/>
              <a:t>rotation</a:t>
            </a:r>
            <a:r>
              <a:rPr lang="fi-FI" sz="1800" dirty="0"/>
              <a:t>)</a:t>
            </a:r>
          </a:p>
          <a:p>
            <a:pPr lvl="1"/>
            <a:r>
              <a:rPr lang="fi-FI" sz="1800" dirty="0" err="1"/>
              <a:t>Recombination</a:t>
            </a:r>
            <a:r>
              <a:rPr lang="fi-FI" sz="1800" dirty="0"/>
              <a:t> is </a:t>
            </a:r>
            <a:r>
              <a:rPr lang="fi-FI" sz="1800" dirty="0" err="1"/>
              <a:t>eating</a:t>
            </a:r>
            <a:r>
              <a:rPr lang="fi-FI" sz="1800" dirty="0"/>
              <a:t> plasma in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regions</a:t>
            </a:r>
            <a:r>
              <a:rPr lang="fi-FI" sz="1800" dirty="0"/>
              <a:t> of </a:t>
            </a:r>
            <a:r>
              <a:rPr lang="fi-FI" sz="1800" dirty="0" err="1"/>
              <a:t>slow</a:t>
            </a:r>
            <a:r>
              <a:rPr lang="fi-FI" sz="1800" dirty="0"/>
              <a:t> </a:t>
            </a:r>
            <a:r>
              <a:rPr lang="fi-FI" sz="1800" dirty="0" err="1"/>
              <a:t>circulation</a:t>
            </a:r>
            <a:endParaRPr lang="fi-FI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12</a:t>
            </a:fld>
            <a:endParaRPr lang="fi-FI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32" y="528276"/>
            <a:ext cx="5194300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1" y="3786423"/>
            <a:ext cx="2757367" cy="290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226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43" y="0"/>
            <a:ext cx="4329231" cy="67476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72375" y="5762625"/>
            <a:ext cx="2235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b="1" dirty="0" err="1"/>
              <a:t>Figure</a:t>
            </a:r>
            <a:r>
              <a:rPr lang="fi-FI" sz="1600" b="1" dirty="0"/>
              <a:t>:</a:t>
            </a:r>
          </a:p>
          <a:p>
            <a:r>
              <a:rPr lang="fi-FI" sz="1600" dirty="0"/>
              <a:t>Van Der Meeren, et al.</a:t>
            </a:r>
          </a:p>
          <a:p>
            <a:r>
              <a:rPr lang="fi-FI" sz="1600" dirty="0"/>
              <a:t>JGR, 2014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19075" y="2238375"/>
            <a:ext cx="27109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/>
              <a:t>Tongue</a:t>
            </a:r>
            <a:r>
              <a:rPr lang="fi-FI" b="1" dirty="0"/>
              <a:t> of </a:t>
            </a:r>
            <a:r>
              <a:rPr lang="fi-FI" b="1" dirty="0" err="1"/>
              <a:t>Ionization</a:t>
            </a:r>
            <a:r>
              <a:rPr lang="fi-FI" b="1" dirty="0"/>
              <a:t>:</a:t>
            </a:r>
          </a:p>
          <a:p>
            <a:endParaRPr lang="fi-FI" dirty="0"/>
          </a:p>
          <a:p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latitude</a:t>
            </a:r>
            <a:endParaRPr lang="fi-FI" dirty="0"/>
          </a:p>
          <a:p>
            <a:r>
              <a:rPr lang="fi-FI" dirty="0"/>
              <a:t>plasma </a:t>
            </a:r>
            <a:r>
              <a:rPr lang="fi-FI" dirty="0" err="1"/>
              <a:t>circulation</a:t>
            </a:r>
            <a:endParaRPr lang="fi-FI" dirty="0"/>
          </a:p>
          <a:p>
            <a:r>
              <a:rPr lang="fi-FI" dirty="0" err="1"/>
              <a:t>sucks</a:t>
            </a:r>
            <a:r>
              <a:rPr lang="fi-FI" dirty="0"/>
              <a:t> </a:t>
            </a:r>
            <a:r>
              <a:rPr lang="fi-FI" dirty="0" err="1"/>
              <a:t>dense</a:t>
            </a:r>
            <a:r>
              <a:rPr lang="fi-FI" dirty="0"/>
              <a:t> plasma</a:t>
            </a:r>
          </a:p>
          <a:p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dayside</a:t>
            </a:r>
            <a:r>
              <a:rPr lang="fi-FI" dirty="0"/>
              <a:t> </a:t>
            </a:r>
            <a:r>
              <a:rPr lang="fi-FI" dirty="0" err="1"/>
              <a:t>ionosphere</a:t>
            </a:r>
            <a:endParaRPr lang="fi-FI" dirty="0"/>
          </a:p>
          <a:p>
            <a:r>
              <a:rPr lang="fi-FI" dirty="0"/>
              <a:t>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polar</a:t>
            </a:r>
            <a:r>
              <a:rPr lang="fi-FI" dirty="0"/>
              <a:t> </a:t>
            </a:r>
            <a:r>
              <a:rPr lang="fi-FI" dirty="0" err="1"/>
              <a:t>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196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69" y="168095"/>
            <a:ext cx="5332785" cy="4203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400" dirty="0" err="1"/>
              <a:t>Sporadic</a:t>
            </a:r>
            <a:r>
              <a:rPr lang="fi-FI" sz="2400" dirty="0"/>
              <a:t> E-</a:t>
            </a:r>
            <a:r>
              <a:rPr lang="fi-FI" sz="2400" dirty="0" err="1"/>
              <a:t>layer</a:t>
            </a:r>
            <a:endParaRPr lang="fi-FI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10" y="1053881"/>
            <a:ext cx="3947312" cy="5229223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A </a:t>
            </a:r>
            <a:r>
              <a:rPr lang="fi-FI" dirty="0" err="1"/>
              <a:t>thin</a:t>
            </a:r>
            <a:r>
              <a:rPr lang="fi-FI" dirty="0"/>
              <a:t> </a:t>
            </a:r>
            <a:r>
              <a:rPr lang="fi-FI" dirty="0" err="1"/>
              <a:t>layer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ionosphere</a:t>
            </a:r>
            <a:r>
              <a:rPr lang="fi-FI" dirty="0"/>
              <a:t> </a:t>
            </a:r>
            <a:r>
              <a:rPr lang="fi-FI" dirty="0" err="1"/>
              <a:t>where</a:t>
            </a:r>
            <a:r>
              <a:rPr lang="fi-FI" dirty="0"/>
              <a:t> plasma </a:t>
            </a:r>
            <a:r>
              <a:rPr lang="fi-FI" dirty="0" err="1"/>
              <a:t>density</a:t>
            </a:r>
            <a:r>
              <a:rPr lang="fi-FI" dirty="0"/>
              <a:t> is </a:t>
            </a:r>
            <a:r>
              <a:rPr lang="fi-FI" dirty="0" err="1"/>
              <a:t>extremely</a:t>
            </a:r>
            <a:r>
              <a:rPr lang="fi-FI" dirty="0"/>
              <a:t> </a:t>
            </a:r>
            <a:r>
              <a:rPr lang="fi-FI" dirty="0" err="1"/>
              <a:t>high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Resulting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plasma </a:t>
            </a:r>
            <a:r>
              <a:rPr lang="fi-FI" dirty="0" err="1"/>
              <a:t>drifts</a:t>
            </a:r>
            <a:r>
              <a:rPr lang="fi-FI" dirty="0"/>
              <a:t> in </a:t>
            </a:r>
            <a:r>
              <a:rPr lang="fi-FI" dirty="0" err="1"/>
              <a:t>vertical</a:t>
            </a:r>
            <a:r>
              <a:rPr lang="fi-FI" dirty="0"/>
              <a:t> </a:t>
            </a:r>
            <a:r>
              <a:rPr lang="fi-FI" dirty="0" err="1"/>
              <a:t>direction</a:t>
            </a:r>
            <a:r>
              <a:rPr lang="fi-FI" dirty="0"/>
              <a:t> 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A </a:t>
            </a:r>
            <a:r>
              <a:rPr lang="fi-FI" dirty="0" err="1"/>
              <a:t>slow</a:t>
            </a:r>
            <a:r>
              <a:rPr lang="fi-FI" dirty="0"/>
              <a:t> </a:t>
            </a:r>
            <a:r>
              <a:rPr lang="fi-FI" dirty="0" err="1"/>
              <a:t>process</a:t>
            </a:r>
            <a:r>
              <a:rPr lang="fi-FI" dirty="0"/>
              <a:t>, </a:t>
            </a:r>
            <a:r>
              <a:rPr lang="fi-FI" dirty="0" err="1"/>
              <a:t>ions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long </a:t>
            </a:r>
            <a:r>
              <a:rPr lang="fi-FI" dirty="0" err="1"/>
              <a:t>living</a:t>
            </a:r>
            <a:r>
              <a:rPr lang="fi-FI" dirty="0"/>
              <a:t> </a:t>
            </a:r>
            <a:r>
              <a:rPr lang="fi-FI" dirty="0" err="1"/>
              <a:t>times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needed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Metallic</a:t>
            </a:r>
            <a:r>
              <a:rPr lang="fi-FI" dirty="0"/>
              <a:t> </a:t>
            </a:r>
            <a:r>
              <a:rPr lang="fi-FI" dirty="0" err="1"/>
              <a:t>ions</a:t>
            </a:r>
            <a:r>
              <a:rPr lang="fi-FI" dirty="0"/>
              <a:t> (</a:t>
            </a:r>
            <a:r>
              <a:rPr lang="fi-FI" dirty="0" err="1"/>
              <a:t>Fe</a:t>
            </a:r>
            <a:r>
              <a:rPr lang="fi-FI" dirty="0"/>
              <a:t>+ ja Mg+) </a:t>
            </a:r>
            <a:r>
              <a:rPr lang="fi-FI" dirty="0" err="1"/>
              <a:t>have</a:t>
            </a:r>
            <a:r>
              <a:rPr lang="fi-FI" dirty="0"/>
              <a:t> a </a:t>
            </a:r>
            <a:r>
              <a:rPr lang="fi-FI" dirty="0" err="1"/>
              <a:t>central</a:t>
            </a:r>
            <a:r>
              <a:rPr lang="fi-FI" dirty="0"/>
              <a:t> </a:t>
            </a:r>
            <a:r>
              <a:rPr lang="fi-FI" dirty="0" err="1"/>
              <a:t>role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Large</a:t>
            </a:r>
            <a:r>
              <a:rPr lang="fi-FI" dirty="0"/>
              <a:t> </a:t>
            </a:r>
            <a:r>
              <a:rPr lang="fi-FI" dirty="0" err="1"/>
              <a:t>scale</a:t>
            </a:r>
            <a:r>
              <a:rPr lang="fi-FI" dirty="0"/>
              <a:t> </a:t>
            </a:r>
            <a:r>
              <a:rPr lang="fi-FI" dirty="0" err="1"/>
              <a:t>neutral</a:t>
            </a:r>
            <a:r>
              <a:rPr lang="fi-FI" dirty="0"/>
              <a:t> </a:t>
            </a:r>
            <a:r>
              <a:rPr lang="fi-FI" dirty="0" err="1"/>
              <a:t>winds</a:t>
            </a:r>
            <a:r>
              <a:rPr lang="fi-FI" dirty="0"/>
              <a:t> </a:t>
            </a:r>
            <a:r>
              <a:rPr lang="fi-FI" dirty="0" err="1"/>
              <a:t>collect</a:t>
            </a:r>
            <a:r>
              <a:rPr lang="fi-FI" dirty="0"/>
              <a:t> </a:t>
            </a:r>
            <a:r>
              <a:rPr lang="fi-FI" dirty="0" err="1"/>
              <a:t>metallic</a:t>
            </a:r>
            <a:r>
              <a:rPr lang="fi-FI" dirty="0"/>
              <a:t> </a:t>
            </a:r>
            <a:r>
              <a:rPr lang="fi-FI" dirty="0" err="1"/>
              <a:t>ions</a:t>
            </a:r>
            <a:r>
              <a:rPr lang="fi-FI" dirty="0"/>
              <a:t> in </a:t>
            </a:r>
            <a:r>
              <a:rPr lang="fi-FI" dirty="0" err="1"/>
              <a:t>certain</a:t>
            </a:r>
            <a:r>
              <a:rPr lang="fi-FI" dirty="0"/>
              <a:t> </a:t>
            </a:r>
            <a:r>
              <a:rPr lang="fi-FI" dirty="0" err="1"/>
              <a:t>regions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/>
              <a:t>Small </a:t>
            </a:r>
            <a:r>
              <a:rPr lang="fi-FI" dirty="0" err="1"/>
              <a:t>scale</a:t>
            </a:r>
            <a:r>
              <a:rPr lang="fi-FI" dirty="0"/>
              <a:t> </a:t>
            </a:r>
            <a:r>
              <a:rPr lang="fi-FI" dirty="0" err="1"/>
              <a:t>neutral</a:t>
            </a:r>
            <a:r>
              <a:rPr lang="fi-FI" dirty="0"/>
              <a:t> </a:t>
            </a:r>
            <a:r>
              <a:rPr lang="fi-FI" dirty="0" err="1"/>
              <a:t>wind</a:t>
            </a:r>
            <a:r>
              <a:rPr lang="fi-FI" dirty="0"/>
              <a:t> </a:t>
            </a:r>
            <a:r>
              <a:rPr lang="fi-FI" dirty="0" err="1"/>
              <a:t>make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sporadic</a:t>
            </a:r>
            <a:r>
              <a:rPr lang="fi-FI" dirty="0"/>
              <a:t> </a:t>
            </a:r>
            <a:r>
              <a:rPr lang="fi-FI" dirty="0" err="1"/>
              <a:t>structures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generation</a:t>
            </a:r>
            <a:r>
              <a:rPr lang="fi-FI" dirty="0"/>
              <a:t> </a:t>
            </a:r>
            <a:r>
              <a:rPr lang="fi-FI" dirty="0" err="1"/>
              <a:t>mechanisms</a:t>
            </a:r>
            <a:r>
              <a:rPr lang="fi-FI" dirty="0"/>
              <a:t> at </a:t>
            </a:r>
            <a:r>
              <a:rPr lang="fi-FI" dirty="0" err="1"/>
              <a:t>mid</a:t>
            </a:r>
            <a:r>
              <a:rPr lang="fi-FI" dirty="0"/>
              <a:t>- and </a:t>
            </a:r>
            <a:r>
              <a:rPr lang="fi-FI" dirty="0" err="1"/>
              <a:t>high</a:t>
            </a:r>
            <a:r>
              <a:rPr lang="fi-FI" dirty="0"/>
              <a:t>- </a:t>
            </a:r>
            <a:r>
              <a:rPr lang="fi-FI" dirty="0" err="1"/>
              <a:t>latitudes</a:t>
            </a:r>
            <a:endParaRPr lang="fi-FI" dirty="0"/>
          </a:p>
          <a:p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14</a:t>
            </a:fld>
            <a:endParaRPr lang="fi-FI"/>
          </a:p>
        </p:txBody>
      </p:sp>
      <p:sp>
        <p:nvSpPr>
          <p:cNvPr id="7" name="TextBox 6"/>
          <p:cNvSpPr txBox="1"/>
          <p:nvPr/>
        </p:nvSpPr>
        <p:spPr>
          <a:xfrm>
            <a:off x="4564173" y="3347573"/>
            <a:ext cx="5170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 err="1"/>
              <a:t>Altitude</a:t>
            </a:r>
            <a:r>
              <a:rPr lang="fi-FI" sz="1600" dirty="0"/>
              <a:t> </a:t>
            </a:r>
            <a:r>
              <a:rPr lang="fi-FI" sz="1600" dirty="0" err="1"/>
              <a:t>profile</a:t>
            </a:r>
            <a:r>
              <a:rPr lang="fi-FI" sz="1600" dirty="0"/>
              <a:t> of plasma </a:t>
            </a:r>
            <a:r>
              <a:rPr lang="fi-FI" sz="1600" dirty="0" err="1"/>
              <a:t>density</a:t>
            </a:r>
            <a:r>
              <a:rPr lang="fi-FI" sz="1600" dirty="0"/>
              <a:t> </a:t>
            </a:r>
            <a:r>
              <a:rPr lang="fi-FI" sz="1600" dirty="0" err="1"/>
              <a:t>measured</a:t>
            </a:r>
            <a:r>
              <a:rPr lang="fi-FI" sz="1600" dirty="0"/>
              <a:t> </a:t>
            </a:r>
            <a:r>
              <a:rPr lang="fi-FI" sz="1600" dirty="0" err="1"/>
              <a:t>by</a:t>
            </a:r>
            <a:r>
              <a:rPr lang="fi-FI" sz="1600" dirty="0"/>
              <a:t> a </a:t>
            </a:r>
            <a:r>
              <a:rPr lang="fi-FI" sz="1600" dirty="0" err="1"/>
              <a:t>rocket</a:t>
            </a:r>
            <a:endParaRPr lang="fi-FI" sz="16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4357770" y="325432"/>
            <a:ext cx="5410512" cy="3042457"/>
            <a:chOff x="4026663" y="520890"/>
            <a:chExt cx="5805258" cy="326891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663" y="520890"/>
              <a:ext cx="5805258" cy="326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7070756" y="2245881"/>
              <a:ext cx="0" cy="36213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6592878" y="2741691"/>
              <a:ext cx="284429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285911" y="2057618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dirty="0"/>
                <a:t>1-2 km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7954" y="2813361"/>
              <a:ext cx="3128945" cy="694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dirty="0"/>
                <a:t>2-10 </a:t>
              </a:r>
              <a:r>
                <a:rPr lang="fi-FI" dirty="0" err="1"/>
                <a:t>times</a:t>
              </a:r>
              <a:r>
                <a:rPr lang="fi-FI" dirty="0"/>
                <a:t> </a:t>
              </a:r>
              <a:r>
                <a:rPr lang="fi-FI" dirty="0" err="1"/>
                <a:t>the</a:t>
              </a:r>
              <a:r>
                <a:rPr lang="fi-FI" dirty="0"/>
                <a:t> </a:t>
              </a:r>
              <a:r>
                <a:rPr lang="fi-FI" dirty="0" err="1"/>
                <a:t>background</a:t>
              </a:r>
              <a:endParaRPr lang="fi-FI" dirty="0"/>
            </a:p>
            <a:p>
              <a:r>
                <a:rPr lang="fi-FI" dirty="0" err="1"/>
                <a:t>density</a:t>
              </a:r>
              <a:endParaRPr lang="fi-FI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853624" y="4083112"/>
            <a:ext cx="3964667" cy="2562133"/>
            <a:chOff x="5853624" y="4083112"/>
            <a:chExt cx="3964667" cy="2562133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1903" y="4505009"/>
              <a:ext cx="2124383" cy="2140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 flipH="1" flipV="1">
              <a:off x="6790099" y="4789283"/>
              <a:ext cx="36214" cy="160246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096345" y="4083112"/>
              <a:ext cx="17219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600" dirty="0" err="1"/>
                <a:t>Force</a:t>
              </a:r>
              <a:r>
                <a:rPr lang="fi-FI" sz="1600" dirty="0"/>
                <a:t> </a:t>
              </a:r>
              <a:r>
                <a:rPr lang="fi-FI" sz="1600" dirty="0" err="1"/>
                <a:t>pushing</a:t>
              </a:r>
              <a:endParaRPr lang="fi-FI" sz="1600" dirty="0"/>
            </a:p>
            <a:p>
              <a:r>
                <a:rPr lang="fi-FI" sz="1600" dirty="0" err="1"/>
                <a:t>The</a:t>
              </a:r>
              <a:r>
                <a:rPr lang="fi-FI" sz="1600" dirty="0"/>
                <a:t> </a:t>
              </a:r>
              <a:r>
                <a:rPr lang="fi-FI" sz="1600" dirty="0" err="1"/>
                <a:t>metallic</a:t>
              </a:r>
              <a:r>
                <a:rPr lang="fi-FI" sz="1600" dirty="0"/>
                <a:t> </a:t>
              </a:r>
              <a:r>
                <a:rPr lang="fi-FI" sz="1600" dirty="0" err="1"/>
                <a:t>ions</a:t>
              </a:r>
              <a:endParaRPr lang="fi-FI" sz="16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7584070" y="4505009"/>
              <a:ext cx="553680" cy="659992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8347295" y="4590107"/>
              <a:ext cx="271662" cy="1216779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853624" y="5248592"/>
              <a:ext cx="8675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600" dirty="0" err="1"/>
                <a:t>Altitude</a:t>
              </a:r>
              <a:endParaRPr lang="fi-FI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48582" y="4083112"/>
              <a:ext cx="16097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600" dirty="0" err="1"/>
                <a:t>Neutral</a:t>
              </a:r>
              <a:r>
                <a:rPr lang="fi-FI" sz="1600" dirty="0"/>
                <a:t> </a:t>
              </a:r>
              <a:r>
                <a:rPr lang="fi-FI" sz="1600" dirty="0" err="1"/>
                <a:t>wind</a:t>
              </a:r>
              <a:r>
                <a:rPr lang="fi-FI" sz="1600" dirty="0"/>
                <a:t> to </a:t>
              </a:r>
            </a:p>
            <a:p>
              <a:r>
                <a:rPr lang="fi-FI" sz="1600" dirty="0" err="1"/>
                <a:t>west</a:t>
              </a:r>
              <a:endParaRPr lang="fi-FI" sz="1600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6874226" y="4588600"/>
              <a:ext cx="377600" cy="329996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2215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715" y="186200"/>
            <a:ext cx="8202734" cy="59239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400" dirty="0" err="1"/>
              <a:t>Equatorial</a:t>
            </a:r>
            <a:r>
              <a:rPr lang="fi-FI" sz="2400" dirty="0"/>
              <a:t> </a:t>
            </a:r>
            <a:r>
              <a:rPr lang="fi-FI" sz="2400" dirty="0" err="1"/>
              <a:t>fountain</a:t>
            </a:r>
            <a:r>
              <a:rPr lang="fi-FI" sz="2400" dirty="0"/>
              <a:t> and plasma </a:t>
            </a:r>
            <a:r>
              <a:rPr lang="fi-FI" sz="2400" dirty="0" err="1"/>
              <a:t>bubbles</a:t>
            </a:r>
            <a:endParaRPr lang="fi-FI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10" y="1298325"/>
            <a:ext cx="3675708" cy="4830871"/>
          </a:xfrm>
        </p:spPr>
        <p:txBody>
          <a:bodyPr>
            <a:normAutofit fontScale="92500" lnSpcReduction="10000"/>
          </a:bodyPr>
          <a:lstStyle/>
          <a:p>
            <a:r>
              <a:rPr lang="fi-FI" dirty="0" err="1"/>
              <a:t>Solar</a:t>
            </a:r>
            <a:r>
              <a:rPr lang="fi-FI" dirty="0"/>
              <a:t> </a:t>
            </a:r>
            <a:r>
              <a:rPr lang="fi-FI" dirty="0" err="1"/>
              <a:t>radiatio</a:t>
            </a:r>
            <a:r>
              <a:rPr lang="fi-FI" dirty="0"/>
              <a:t> </a:t>
            </a:r>
            <a:r>
              <a:rPr lang="fi-FI" dirty="0" err="1"/>
              <a:t>generates</a:t>
            </a:r>
            <a:r>
              <a:rPr lang="fi-FI" dirty="0"/>
              <a:t> a </a:t>
            </a:r>
            <a:r>
              <a:rPr lang="fi-FI" dirty="0" err="1"/>
              <a:t>westward</a:t>
            </a:r>
            <a:r>
              <a:rPr lang="fi-FI" dirty="0"/>
              <a:t> </a:t>
            </a:r>
            <a:r>
              <a:rPr lang="fi-FI" dirty="0" err="1"/>
              <a:t>electric</a:t>
            </a:r>
            <a:r>
              <a:rPr lang="fi-FI" dirty="0"/>
              <a:t> </a:t>
            </a:r>
            <a:r>
              <a:rPr lang="fi-FI" dirty="0" err="1"/>
              <a:t>field</a:t>
            </a:r>
            <a:r>
              <a:rPr lang="fi-FI" dirty="0"/>
              <a:t>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equator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magnetic</a:t>
            </a:r>
            <a:r>
              <a:rPr lang="fi-FI" dirty="0"/>
              <a:t> </a:t>
            </a:r>
            <a:r>
              <a:rPr lang="fi-FI" dirty="0" err="1"/>
              <a:t>field</a:t>
            </a:r>
            <a:r>
              <a:rPr lang="fi-FI" dirty="0"/>
              <a:t> is </a:t>
            </a:r>
            <a:r>
              <a:rPr lang="fi-FI" dirty="0" err="1"/>
              <a:t>horizontal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electric</a:t>
            </a:r>
            <a:r>
              <a:rPr lang="fi-FI" dirty="0"/>
              <a:t> and </a:t>
            </a:r>
            <a:r>
              <a:rPr lang="fi-FI" dirty="0" err="1"/>
              <a:t>magnetic</a:t>
            </a:r>
            <a:r>
              <a:rPr lang="fi-FI" dirty="0"/>
              <a:t> </a:t>
            </a:r>
            <a:r>
              <a:rPr lang="fi-FI" dirty="0" err="1"/>
              <a:t>fields</a:t>
            </a:r>
            <a:r>
              <a:rPr lang="fi-FI" dirty="0"/>
              <a:t> </a:t>
            </a:r>
            <a:r>
              <a:rPr lang="fi-FI" dirty="0" err="1"/>
              <a:t>together</a:t>
            </a:r>
            <a:r>
              <a:rPr lang="fi-FI" dirty="0"/>
              <a:t> </a:t>
            </a:r>
            <a:r>
              <a:rPr lang="fi-FI" dirty="0" err="1"/>
              <a:t>push</a:t>
            </a:r>
            <a:r>
              <a:rPr lang="fi-FI" dirty="0"/>
              <a:t> plasma </a:t>
            </a:r>
            <a:r>
              <a:rPr lang="fi-FI" dirty="0" err="1"/>
              <a:t>upwards</a:t>
            </a:r>
            <a:endParaRPr lang="fi-FI" dirty="0"/>
          </a:p>
          <a:p>
            <a:pPr>
              <a:buNone/>
            </a:pPr>
            <a:endParaRPr lang="fi-FI" dirty="0"/>
          </a:p>
          <a:p>
            <a:r>
              <a:rPr lang="fi-FI" dirty="0"/>
              <a:t>Plasma </a:t>
            </a:r>
            <a:r>
              <a:rPr lang="fi-FI" dirty="0" err="1"/>
              <a:t>moves</a:t>
            </a:r>
            <a:r>
              <a:rPr lang="fi-FI" dirty="0"/>
              <a:t> </a:t>
            </a:r>
            <a:r>
              <a:rPr lang="fi-FI" dirty="0" err="1"/>
              <a:t>along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geomagnetic</a:t>
            </a:r>
            <a:r>
              <a:rPr lang="fi-FI" dirty="0"/>
              <a:t> </a:t>
            </a:r>
            <a:r>
              <a:rPr lang="fi-FI" dirty="0" err="1"/>
              <a:t>field</a:t>
            </a:r>
            <a:r>
              <a:rPr lang="fi-FI" dirty="0"/>
              <a:t> </a:t>
            </a:r>
            <a:r>
              <a:rPr lang="fi-FI" dirty="0" err="1"/>
              <a:t>lines</a:t>
            </a:r>
            <a:r>
              <a:rPr lang="fi-FI" dirty="0"/>
              <a:t> to </a:t>
            </a:r>
            <a:r>
              <a:rPr lang="fi-FI" dirty="0" err="1"/>
              <a:t>zones</a:t>
            </a:r>
            <a:r>
              <a:rPr lang="fi-FI" dirty="0"/>
              <a:t> </a:t>
            </a:r>
            <a:r>
              <a:rPr lang="fi-FI" dirty="0" err="1"/>
              <a:t>northward</a:t>
            </a:r>
            <a:r>
              <a:rPr lang="fi-FI" dirty="0"/>
              <a:t> and </a:t>
            </a:r>
            <a:r>
              <a:rPr lang="fi-FI" dirty="0" err="1"/>
              <a:t>southward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equator</a:t>
            </a:r>
            <a:r>
              <a:rPr lang="fi-FI" dirty="0"/>
              <a:t>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15</a:t>
            </a:fld>
            <a:endParaRPr lang="fi-FI" dirty="0"/>
          </a:p>
        </p:txBody>
      </p:sp>
      <p:pic>
        <p:nvPicPr>
          <p:cNvPr id="1026" name="Picture 2" descr="http://www.pulju.net/images/products/astrobaby6_or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6" r="21925"/>
          <a:stretch/>
        </p:blipFill>
        <p:spPr bwMode="auto">
          <a:xfrm>
            <a:off x="8132161" y="3150889"/>
            <a:ext cx="1787031" cy="335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627" y="693581"/>
            <a:ext cx="4430921" cy="258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ontent Placeholder 2"/>
          <p:cNvSpPr txBox="1">
            <a:spLocks/>
          </p:cNvSpPr>
          <p:nvPr/>
        </p:nvSpPr>
        <p:spPr>
          <a:xfrm>
            <a:off x="4092807" y="3705037"/>
            <a:ext cx="4039354" cy="26686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fi-FI" dirty="0"/>
          </a:p>
          <a:p>
            <a:pPr>
              <a:buNone/>
            </a:pPr>
            <a:r>
              <a:rPr lang="fi-FI" sz="2000" dirty="0" err="1"/>
              <a:t>After</a:t>
            </a:r>
            <a:r>
              <a:rPr lang="fi-FI" sz="2000" dirty="0"/>
              <a:t> </a:t>
            </a:r>
            <a:r>
              <a:rPr lang="fi-FI" sz="2000" dirty="0" err="1"/>
              <a:t>sunset</a:t>
            </a:r>
            <a:r>
              <a:rPr lang="fi-FI" sz="2000" dirty="0"/>
              <a:t> </a:t>
            </a:r>
            <a:r>
              <a:rPr lang="fi-FI" sz="2000" dirty="0" err="1"/>
              <a:t>recombination</a:t>
            </a:r>
            <a:r>
              <a:rPr lang="fi-FI" sz="2000" dirty="0"/>
              <a:t> </a:t>
            </a:r>
            <a:r>
              <a:rPr lang="fi-FI" sz="2000" dirty="0" err="1"/>
              <a:t>starts</a:t>
            </a:r>
            <a:r>
              <a:rPr lang="fi-FI" sz="2000" dirty="0"/>
              <a:t> to </a:t>
            </a:r>
            <a:r>
              <a:rPr lang="fi-FI" sz="2000" dirty="0" err="1"/>
              <a:t>eat</a:t>
            </a:r>
            <a:r>
              <a:rPr lang="fi-FI" sz="2000" dirty="0"/>
              <a:t> plasma, </a:t>
            </a:r>
            <a:r>
              <a:rPr lang="fi-FI" sz="2000" dirty="0" err="1"/>
              <a:t>slower</a:t>
            </a:r>
            <a:r>
              <a:rPr lang="fi-FI" sz="2000" dirty="0"/>
              <a:t> at </a:t>
            </a:r>
            <a:r>
              <a:rPr lang="fi-FI" sz="2000" dirty="0" err="1"/>
              <a:t>higher</a:t>
            </a:r>
            <a:r>
              <a:rPr lang="fi-FI" sz="2000" dirty="0"/>
              <a:t> </a:t>
            </a:r>
            <a:r>
              <a:rPr lang="fi-FI" sz="2000" dirty="0" err="1"/>
              <a:t>altitudies</a:t>
            </a:r>
            <a:r>
              <a:rPr lang="fi-FI" sz="2000" dirty="0"/>
              <a:t> </a:t>
            </a:r>
          </a:p>
          <a:p>
            <a:pPr>
              <a:buNone/>
            </a:pPr>
            <a:r>
              <a:rPr lang="fi-FI" sz="2000" dirty="0"/>
              <a:t>→ </a:t>
            </a:r>
            <a:r>
              <a:rPr lang="fi-FI" sz="2000" dirty="0" err="1"/>
              <a:t>more</a:t>
            </a:r>
            <a:r>
              <a:rPr lang="fi-FI" sz="2000" dirty="0"/>
              <a:t> </a:t>
            </a:r>
            <a:r>
              <a:rPr lang="fi-FI" sz="2000" dirty="0" err="1"/>
              <a:t>dilute</a:t>
            </a:r>
            <a:r>
              <a:rPr lang="fi-FI" sz="2000" dirty="0"/>
              <a:t> plasma </a:t>
            </a:r>
            <a:r>
              <a:rPr lang="fi-FI" sz="2000" dirty="0" err="1"/>
              <a:t>build</a:t>
            </a:r>
            <a:r>
              <a:rPr lang="fi-FI" sz="2000" dirty="0"/>
              <a:t> </a:t>
            </a:r>
            <a:r>
              <a:rPr lang="fi-FI" sz="2000" dirty="0" err="1"/>
              <a:t>up</a:t>
            </a:r>
            <a:r>
              <a:rPr lang="fi-FI" sz="2000" dirty="0"/>
              <a:t> </a:t>
            </a:r>
            <a:r>
              <a:rPr lang="fi-FI" sz="2000" dirty="0" err="1"/>
              <a:t>under</a:t>
            </a:r>
            <a:r>
              <a:rPr lang="fi-FI" sz="2000" dirty="0"/>
              <a:t> </a:t>
            </a:r>
            <a:r>
              <a:rPr lang="fi-FI" sz="2000" dirty="0" err="1"/>
              <a:t>dense</a:t>
            </a:r>
            <a:r>
              <a:rPr lang="fi-FI" sz="2000" dirty="0"/>
              <a:t> plasma </a:t>
            </a:r>
          </a:p>
          <a:p>
            <a:pPr>
              <a:buNone/>
            </a:pPr>
            <a:r>
              <a:rPr lang="fi-FI" sz="2000" dirty="0"/>
              <a:t>→ plasma </a:t>
            </a:r>
            <a:r>
              <a:rPr lang="fi-FI" sz="2000" dirty="0" err="1"/>
              <a:t>bubbles</a:t>
            </a:r>
            <a:r>
              <a:rPr lang="fi-FI" sz="2000" dirty="0"/>
              <a:t> </a:t>
            </a:r>
            <a:r>
              <a:rPr lang="fi-FI" sz="2000" dirty="0" err="1"/>
              <a:t>appear</a:t>
            </a:r>
            <a:endParaRPr lang="fi-FI" sz="2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1435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Probing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radio </a:t>
            </a:r>
            <a:r>
              <a:rPr lang="fi-FI" dirty="0" err="1"/>
              <a:t>waves</a:t>
            </a:r>
            <a:r>
              <a:rPr lang="fi-FI" dirty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F8CB-E0AE-4560-947C-FB35340C30D1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483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3550" y="100764"/>
            <a:ext cx="7995661" cy="7082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4000" kern="1200">
                <a:solidFill>
                  <a:srgbClr val="63B9E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000" dirty="0" err="1"/>
              <a:t>Dense</a:t>
            </a:r>
            <a:r>
              <a:rPr lang="fi-FI" sz="2000" dirty="0"/>
              <a:t> GNSS </a:t>
            </a:r>
            <a:r>
              <a:rPr lang="fi-FI" sz="2000" dirty="0" err="1"/>
              <a:t>receiver</a:t>
            </a:r>
            <a:r>
              <a:rPr lang="fi-FI" sz="2000" dirty="0"/>
              <a:t> </a:t>
            </a:r>
            <a:r>
              <a:rPr lang="fi-FI" sz="2000" dirty="0" err="1"/>
              <a:t>networks</a:t>
            </a:r>
            <a:r>
              <a:rPr lang="fi-FI" sz="2000" dirty="0"/>
              <a:t> </a:t>
            </a:r>
            <a:r>
              <a:rPr lang="fi-FI" sz="2000" dirty="0" err="1"/>
              <a:t>are</a:t>
            </a:r>
            <a:r>
              <a:rPr lang="fi-FI" sz="2000" dirty="0"/>
              <a:t> </a:t>
            </a:r>
            <a:r>
              <a:rPr lang="fi-FI" sz="2000" dirty="0" err="1"/>
              <a:t>widely</a:t>
            </a:r>
            <a:r>
              <a:rPr lang="fi-FI" sz="2000" dirty="0"/>
              <a:t> </a:t>
            </a:r>
            <a:r>
              <a:rPr lang="fi-FI" sz="2000" dirty="0" err="1"/>
              <a:t>used</a:t>
            </a:r>
            <a:r>
              <a:rPr lang="fi-FI" sz="2000" dirty="0"/>
              <a:t> in </a:t>
            </a:r>
            <a:r>
              <a:rPr lang="fi-FI" sz="2000" dirty="0" err="1"/>
              <a:t>ionospheric</a:t>
            </a:r>
            <a:r>
              <a:rPr lang="fi-FI" sz="2000" dirty="0"/>
              <a:t> </a:t>
            </a:r>
            <a:r>
              <a:rPr lang="fi-FI" sz="2000" dirty="0" err="1"/>
              <a:t>research</a:t>
            </a:r>
            <a:r>
              <a:rPr lang="fi-FI" sz="2000" dirty="0"/>
              <a:t>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3550" y="789079"/>
            <a:ext cx="6655460" cy="295069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Ionospheric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impact</a:t>
            </a:r>
            <a:r>
              <a:rPr lang="fi-FI" sz="1900" dirty="0">
                <a:solidFill>
                  <a:srgbClr val="000000"/>
                </a:solidFill>
              </a:rPr>
              <a:t> on GNSS </a:t>
            </a:r>
            <a:r>
              <a:rPr lang="fi-FI" sz="1900" dirty="0" err="1">
                <a:solidFill>
                  <a:srgbClr val="000000"/>
                </a:solidFill>
              </a:rPr>
              <a:t>signal</a:t>
            </a:r>
            <a:r>
              <a:rPr lang="fi-FI" sz="1900" dirty="0">
                <a:solidFill>
                  <a:srgbClr val="000000"/>
                </a:solidFill>
              </a:rPr>
              <a:t>: </a:t>
            </a:r>
            <a:r>
              <a:rPr lang="fi-FI" sz="1900" dirty="0" err="1">
                <a:solidFill>
                  <a:srgbClr val="000000"/>
                </a:solidFill>
              </a:rPr>
              <a:t>refraction</a:t>
            </a:r>
            <a:r>
              <a:rPr lang="fi-FI" sz="1900" dirty="0">
                <a:solidFill>
                  <a:srgbClr val="000000"/>
                </a:solidFill>
              </a:rPr>
              <a:t>, </a:t>
            </a:r>
            <a:r>
              <a:rPr lang="fi-FI" sz="1900" dirty="0" err="1">
                <a:solidFill>
                  <a:srgbClr val="000000"/>
                </a:solidFill>
              </a:rPr>
              <a:t>phase</a:t>
            </a:r>
            <a:r>
              <a:rPr lang="fi-FI" sz="1900" dirty="0">
                <a:solidFill>
                  <a:srgbClr val="000000"/>
                </a:solidFill>
              </a:rPr>
              <a:t> of </a:t>
            </a:r>
            <a:r>
              <a:rPr lang="fi-FI" sz="1900" dirty="0" err="1">
                <a:solidFill>
                  <a:srgbClr val="000000"/>
                </a:solidFill>
              </a:rPr>
              <a:t>carrier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gets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advanced</a:t>
            </a:r>
            <a:r>
              <a:rPr lang="fi-FI" sz="1900" dirty="0">
                <a:solidFill>
                  <a:srgbClr val="000000"/>
                </a:solidFill>
              </a:rPr>
              <a:t> and </a:t>
            </a:r>
            <a:r>
              <a:rPr lang="fi-FI" sz="1900" dirty="0" err="1">
                <a:solidFill>
                  <a:srgbClr val="000000"/>
                </a:solidFill>
              </a:rPr>
              <a:t>that</a:t>
            </a:r>
            <a:r>
              <a:rPr lang="fi-FI" sz="1900" dirty="0">
                <a:solidFill>
                  <a:srgbClr val="000000"/>
                </a:solidFill>
              </a:rPr>
              <a:t> of </a:t>
            </a:r>
            <a:r>
              <a:rPr lang="fi-FI" sz="1900" dirty="0" err="1">
                <a:solidFill>
                  <a:srgbClr val="000000"/>
                </a:solidFill>
              </a:rPr>
              <a:t>code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gets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delayed</a:t>
            </a:r>
            <a:r>
              <a:rPr lang="fi-FI" sz="1900" dirty="0">
                <a:solidFill>
                  <a:srgbClr val="000000"/>
                </a:solidFill>
              </a:rPr>
              <a:t>.</a:t>
            </a:r>
          </a:p>
          <a:p>
            <a:pPr>
              <a:buClr>
                <a:prstClr val="white">
                  <a:lumMod val="75000"/>
                </a:prstClr>
              </a:buClr>
            </a:pP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sz="1900" dirty="0" err="1">
                <a:solidFill>
                  <a:srgbClr val="000000"/>
                </a:solidFill>
              </a:rPr>
              <a:t>From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the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combination</a:t>
            </a:r>
            <a:r>
              <a:rPr lang="fi-FI" sz="1900" dirty="0">
                <a:solidFill>
                  <a:srgbClr val="000000"/>
                </a:solidFill>
              </a:rPr>
              <a:t> of L1 and L2 </a:t>
            </a:r>
            <a:r>
              <a:rPr lang="fi-FI" sz="1900" dirty="0" err="1">
                <a:solidFill>
                  <a:srgbClr val="000000"/>
                </a:solidFill>
              </a:rPr>
              <a:t>signals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integrated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electron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density</a:t>
            </a:r>
            <a:r>
              <a:rPr lang="fi-FI" sz="1900" dirty="0">
                <a:solidFill>
                  <a:srgbClr val="000000"/>
                </a:solidFill>
              </a:rPr>
              <a:t> (N</a:t>
            </a:r>
            <a:r>
              <a:rPr lang="fi-FI" sz="1900" baseline="-25000" dirty="0">
                <a:solidFill>
                  <a:srgbClr val="000000"/>
                </a:solidFill>
              </a:rPr>
              <a:t>e</a:t>
            </a:r>
            <a:r>
              <a:rPr lang="fi-FI" sz="1900" dirty="0">
                <a:solidFill>
                  <a:srgbClr val="000000"/>
                </a:solidFill>
              </a:rPr>
              <a:t>) </a:t>
            </a:r>
            <a:r>
              <a:rPr lang="fi-FI" sz="1900" dirty="0" err="1">
                <a:solidFill>
                  <a:srgbClr val="000000"/>
                </a:solidFill>
              </a:rPr>
              <a:t>along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the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signal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path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can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be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deduced</a:t>
            </a: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  <a:buFont typeface="Arial" panose="020B0604020202020204" pitchFamily="34" charset="0"/>
              <a:buNone/>
            </a:pP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Near</a:t>
            </a:r>
            <a:r>
              <a:rPr lang="fi-FI" sz="1900" dirty="0">
                <a:solidFill>
                  <a:srgbClr val="000000"/>
                </a:solidFill>
              </a:rPr>
              <a:t>-Real-</a:t>
            </a:r>
            <a:r>
              <a:rPr lang="fi-FI" sz="1900" dirty="0" err="1">
                <a:solidFill>
                  <a:srgbClr val="000000"/>
                </a:solidFill>
              </a:rPr>
              <a:t>time</a:t>
            </a:r>
            <a:r>
              <a:rPr lang="fi-FI" sz="1900" dirty="0">
                <a:solidFill>
                  <a:srgbClr val="000000"/>
                </a:solidFill>
              </a:rPr>
              <a:t> data </a:t>
            </a:r>
            <a:r>
              <a:rPr lang="fi-FI" sz="1900" dirty="0" err="1">
                <a:solidFill>
                  <a:srgbClr val="000000"/>
                </a:solidFill>
              </a:rPr>
              <a:t>available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from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several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networks</a:t>
            </a:r>
            <a:r>
              <a:rPr lang="fi-FI" sz="1900" dirty="0">
                <a:solidFill>
                  <a:srgbClr val="000000"/>
                </a:solidFill>
              </a:rPr>
              <a:t> → </a:t>
            </a:r>
            <a:r>
              <a:rPr lang="fi-FI" sz="1900" dirty="0" err="1">
                <a:solidFill>
                  <a:srgbClr val="000000"/>
                </a:solidFill>
              </a:rPr>
              <a:t>Suitable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approach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also</a:t>
            </a:r>
            <a:r>
              <a:rPr lang="fi-FI" sz="1900" dirty="0">
                <a:solidFill>
                  <a:srgbClr val="000000"/>
                </a:solidFill>
              </a:rPr>
              <a:t> for </a:t>
            </a:r>
            <a:r>
              <a:rPr lang="fi-FI" sz="1900" dirty="0" err="1">
                <a:solidFill>
                  <a:srgbClr val="000000"/>
                </a:solidFill>
              </a:rPr>
              <a:t>operational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services</a:t>
            </a: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  <a:buFont typeface="Arial" panose="020B0604020202020204" pitchFamily="34" charset="0"/>
              <a:buNone/>
            </a:pP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sz="1900" dirty="0">
                <a:solidFill>
                  <a:srgbClr val="000000"/>
                </a:solidFill>
              </a:rPr>
              <a:t> Works </a:t>
            </a:r>
            <a:r>
              <a:rPr lang="fi-FI" sz="1900" dirty="0" err="1">
                <a:solidFill>
                  <a:srgbClr val="000000"/>
                </a:solidFill>
              </a:rPr>
              <a:t>well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particularly</a:t>
            </a:r>
            <a:r>
              <a:rPr lang="fi-FI" sz="1900" dirty="0">
                <a:solidFill>
                  <a:srgbClr val="000000"/>
                </a:solidFill>
              </a:rPr>
              <a:t> at </a:t>
            </a:r>
            <a:r>
              <a:rPr lang="fi-FI" sz="1900" dirty="0" err="1">
                <a:solidFill>
                  <a:srgbClr val="000000"/>
                </a:solidFill>
              </a:rPr>
              <a:t>low</a:t>
            </a:r>
            <a:r>
              <a:rPr lang="fi-FI" sz="1900" dirty="0">
                <a:solidFill>
                  <a:srgbClr val="000000"/>
                </a:solidFill>
              </a:rPr>
              <a:t> and </a:t>
            </a:r>
            <a:r>
              <a:rPr lang="fi-FI" sz="1900" dirty="0" err="1">
                <a:solidFill>
                  <a:srgbClr val="000000"/>
                </a:solidFill>
              </a:rPr>
              <a:t>middle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latitudes</a:t>
            </a:r>
            <a:r>
              <a:rPr lang="fi-FI" sz="1900" dirty="0">
                <a:solidFill>
                  <a:srgbClr val="000000"/>
                </a:solidFill>
              </a:rPr>
              <a:t> and in </a:t>
            </a:r>
            <a:r>
              <a:rPr lang="fi-FI" sz="1900" dirty="0" err="1">
                <a:solidFill>
                  <a:srgbClr val="000000"/>
                </a:solidFill>
              </a:rPr>
              <a:t>global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scales</a:t>
            </a:r>
            <a:endParaRPr lang="fi-FI" sz="1900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690949" y="982224"/>
            <a:ext cx="2956523" cy="2857137"/>
            <a:chOff x="5318125" y="2511425"/>
            <a:chExt cx="3848101" cy="4181475"/>
          </a:xfrm>
        </p:grpSpPr>
        <p:pic>
          <p:nvPicPr>
            <p:cNvPr id="5" name="Picture 6" descr="D:\dipo\mindi1.1\matlab\scripts\gri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125" y="3848100"/>
              <a:ext cx="3792538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D:\dipo\Space Weather 2010\GpsSa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4" t="5595" r="6219" b="6714"/>
            <a:stretch>
              <a:fillRect/>
            </a:stretch>
          </p:blipFill>
          <p:spPr bwMode="auto">
            <a:xfrm rot="-1793478">
              <a:off x="8415339" y="2511425"/>
              <a:ext cx="750887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53"/>
            <p:cNvGrpSpPr>
              <a:grpSpLocks/>
            </p:cNvGrpSpPr>
            <p:nvPr/>
          </p:nvGrpSpPr>
          <p:grpSpPr bwMode="auto">
            <a:xfrm rot="600000">
              <a:off x="7639050" y="2959100"/>
              <a:ext cx="1301750" cy="2374900"/>
              <a:chOff x="3882" y="2101"/>
              <a:chExt cx="2149" cy="1065"/>
            </a:xfrm>
          </p:grpSpPr>
          <p:sp>
            <p:nvSpPr>
              <p:cNvPr id="8" name="Line 54"/>
              <p:cNvSpPr>
                <a:spLocks noChangeShapeType="1"/>
              </p:cNvSpPr>
              <p:nvPr/>
            </p:nvSpPr>
            <p:spPr bwMode="auto">
              <a:xfrm flipV="1">
                <a:off x="3883" y="2324"/>
                <a:ext cx="2016" cy="836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Line 55"/>
              <p:cNvSpPr>
                <a:spLocks noChangeShapeType="1"/>
              </p:cNvSpPr>
              <p:nvPr/>
            </p:nvSpPr>
            <p:spPr bwMode="auto">
              <a:xfrm flipV="1">
                <a:off x="3886" y="2244"/>
                <a:ext cx="1974" cy="922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Line 56"/>
              <p:cNvSpPr>
                <a:spLocks noChangeShapeType="1"/>
              </p:cNvSpPr>
              <p:nvPr/>
            </p:nvSpPr>
            <p:spPr bwMode="auto">
              <a:xfrm flipV="1">
                <a:off x="3882" y="2180"/>
                <a:ext cx="1938" cy="982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57"/>
              <p:cNvSpPr>
                <a:spLocks noChangeShapeType="1"/>
              </p:cNvSpPr>
              <p:nvPr/>
            </p:nvSpPr>
            <p:spPr bwMode="auto">
              <a:xfrm flipV="1">
                <a:off x="3894" y="2184"/>
                <a:ext cx="1568" cy="972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 flipV="1">
                <a:off x="3888" y="2101"/>
                <a:ext cx="1928" cy="1060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V="1">
                <a:off x="3884" y="2416"/>
                <a:ext cx="2012" cy="748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Line 60"/>
              <p:cNvSpPr>
                <a:spLocks noChangeShapeType="1"/>
              </p:cNvSpPr>
              <p:nvPr/>
            </p:nvSpPr>
            <p:spPr bwMode="auto">
              <a:xfrm flipV="1">
                <a:off x="3896" y="2512"/>
                <a:ext cx="2000" cy="648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Line 61"/>
              <p:cNvSpPr>
                <a:spLocks noChangeShapeType="1"/>
              </p:cNvSpPr>
              <p:nvPr/>
            </p:nvSpPr>
            <p:spPr bwMode="auto">
              <a:xfrm flipV="1">
                <a:off x="3904" y="2687"/>
                <a:ext cx="2127" cy="467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Line 62"/>
              <p:cNvSpPr>
                <a:spLocks noChangeShapeType="1"/>
              </p:cNvSpPr>
              <p:nvPr/>
            </p:nvSpPr>
            <p:spPr bwMode="auto">
              <a:xfrm flipV="1">
                <a:off x="3901" y="2602"/>
                <a:ext cx="2075" cy="555"/>
              </a:xfrm>
              <a:prstGeom prst="line">
                <a:avLst/>
              </a:prstGeom>
              <a:noFill/>
              <a:ln w="3175">
                <a:solidFill>
                  <a:srgbClr val="C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17" name="Picture 2" descr="D:\dipo\Space Weather 2010\16-10-2002_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22" y="3661874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D:\dipo\mindi1.1\matlab\scripts\16-10-2002_TE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673" y="4016848"/>
            <a:ext cx="3460032" cy="259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ight Arrow 18"/>
          <p:cNvSpPr/>
          <p:nvPr/>
        </p:nvSpPr>
        <p:spPr>
          <a:xfrm>
            <a:off x="4323360" y="4614711"/>
            <a:ext cx="1157388" cy="1124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 err="1">
                <a:solidFill>
                  <a:prstClr val="white"/>
                </a:solidFill>
              </a:rPr>
              <a:t>Altitude</a:t>
            </a:r>
            <a:r>
              <a:rPr lang="fi-FI" sz="1100" dirty="0">
                <a:solidFill>
                  <a:prstClr val="white"/>
                </a:solidFill>
              </a:rPr>
              <a:t> </a:t>
            </a:r>
            <a:r>
              <a:rPr lang="fi-FI" sz="1100" dirty="0" err="1">
                <a:solidFill>
                  <a:prstClr val="white"/>
                </a:solidFill>
              </a:rPr>
              <a:t>integration</a:t>
            </a:r>
            <a:endParaRPr lang="en-US" sz="1100" dirty="0">
              <a:solidFill>
                <a:prstClr val="white"/>
              </a:solidFill>
            </a:endParaRPr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539089"/>
              </p:ext>
            </p:extLst>
          </p:nvPr>
        </p:nvGraphicFramePr>
        <p:xfrm>
          <a:off x="7049086" y="1372434"/>
          <a:ext cx="12144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7" imgW="888614" imgH="482391" progId="Equation.3">
                  <p:embed/>
                </p:oleObj>
              </mc:Choice>
              <mc:Fallback>
                <p:oleObj name="Equation" r:id="rId7" imgW="888614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9086" y="1372434"/>
                        <a:ext cx="12144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01557" y="366187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>
                <a:solidFill>
                  <a:srgbClr val="00B0F0"/>
                </a:solidFill>
              </a:rPr>
              <a:t>3D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6391" y="429324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>
                <a:solidFill>
                  <a:srgbClr val="00B0F0"/>
                </a:solidFill>
              </a:rPr>
              <a:t>2D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15724" y="6488668"/>
            <a:ext cx="265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 err="1">
                <a:solidFill>
                  <a:srgbClr val="000000"/>
                </a:solidFill>
              </a:rPr>
              <a:t>Figures</a:t>
            </a:r>
            <a:r>
              <a:rPr lang="fi-FI" sz="1400" i="1" dirty="0">
                <a:solidFill>
                  <a:srgbClr val="000000"/>
                </a:solidFill>
              </a:rPr>
              <a:t>: </a:t>
            </a:r>
            <a:r>
              <a:rPr lang="fi-FI" sz="1400" i="1" dirty="0" err="1">
                <a:solidFill>
                  <a:srgbClr val="000000"/>
                </a:solidFill>
              </a:rPr>
              <a:t>Pokhotelov</a:t>
            </a:r>
            <a:r>
              <a:rPr lang="fi-FI" sz="1400" i="1" dirty="0">
                <a:solidFill>
                  <a:srgbClr val="000000"/>
                </a:solidFill>
              </a:rPr>
              <a:t> et </a:t>
            </a:r>
            <a:r>
              <a:rPr lang="fi-FI" sz="1400" i="1" dirty="0" err="1">
                <a:solidFill>
                  <a:srgbClr val="000000"/>
                </a:solidFill>
              </a:rPr>
              <a:t>al</a:t>
            </a:r>
            <a:r>
              <a:rPr lang="fi-FI" sz="1400" i="1" dirty="0">
                <a:solidFill>
                  <a:srgbClr val="000000"/>
                </a:solidFill>
              </a:rPr>
              <a:t>, 2010</a:t>
            </a:r>
            <a:endParaRPr lang="en-US" sz="14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23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481" y="579840"/>
            <a:ext cx="7431456" cy="426161"/>
          </a:xfrm>
        </p:spPr>
        <p:txBody>
          <a:bodyPr>
            <a:normAutofit/>
          </a:bodyPr>
          <a:lstStyle/>
          <a:p>
            <a:r>
              <a:rPr lang="fi-FI" sz="2400" dirty="0" err="1"/>
              <a:t>Challenges</a:t>
            </a:r>
            <a:r>
              <a:rPr lang="fi-FI" sz="2400" dirty="0"/>
              <a:t> in </a:t>
            </a:r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Arctic</a:t>
            </a:r>
            <a:r>
              <a:rPr lang="fi-FI" sz="2400" dirty="0"/>
              <a:t> </a:t>
            </a:r>
            <a:r>
              <a:rPr lang="fi-FI" sz="2400" dirty="0" err="1"/>
              <a:t>ionosphere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97" y="1031241"/>
            <a:ext cx="4026777" cy="1999845"/>
          </a:xfrm>
        </p:spPr>
        <p:txBody>
          <a:bodyPr/>
          <a:lstStyle/>
          <a:p>
            <a:r>
              <a:rPr lang="fi-FI" sz="1600" dirty="0" err="1"/>
              <a:t>Auroral</a:t>
            </a:r>
            <a:r>
              <a:rPr lang="fi-FI" sz="1600" dirty="0"/>
              <a:t> </a:t>
            </a:r>
            <a:r>
              <a:rPr lang="fi-FI" sz="1600" dirty="0" err="1"/>
              <a:t>activity</a:t>
            </a:r>
            <a:r>
              <a:rPr lang="fi-FI" sz="1600" dirty="0"/>
              <a:t> </a:t>
            </a:r>
            <a:r>
              <a:rPr lang="fi-FI" sz="1600" dirty="0" err="1"/>
              <a:t>causes</a:t>
            </a:r>
            <a:r>
              <a:rPr lang="fi-FI" sz="1600" dirty="0"/>
              <a:t> </a:t>
            </a:r>
            <a:r>
              <a:rPr lang="fi-FI" sz="1600" dirty="0" err="1"/>
              <a:t>dynamic</a:t>
            </a:r>
            <a:r>
              <a:rPr lang="fi-FI" sz="1600" dirty="0"/>
              <a:t> </a:t>
            </a:r>
            <a:r>
              <a:rPr lang="fi-FI" sz="1600" dirty="0" err="1"/>
              <a:t>small</a:t>
            </a:r>
            <a:r>
              <a:rPr lang="fi-FI" sz="1600" dirty="0"/>
              <a:t> </a:t>
            </a:r>
            <a:r>
              <a:rPr lang="fi-FI" sz="1600" dirty="0" err="1"/>
              <a:t>scale</a:t>
            </a:r>
            <a:r>
              <a:rPr lang="fi-FI" sz="1600" dirty="0"/>
              <a:t> </a:t>
            </a:r>
            <a:r>
              <a:rPr lang="fi-FI" sz="1600" dirty="0" err="1"/>
              <a:t>structures</a:t>
            </a:r>
            <a:r>
              <a:rPr lang="fi-FI" sz="1600" dirty="0"/>
              <a:t> in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ionosphere</a:t>
            </a:r>
            <a:r>
              <a:rPr lang="fi-FI" sz="1600" dirty="0"/>
              <a:t> → </a:t>
            </a:r>
            <a:r>
              <a:rPr lang="fi-FI" sz="1600" dirty="0" err="1"/>
              <a:t>high</a:t>
            </a:r>
            <a:r>
              <a:rPr lang="fi-FI" sz="1600" dirty="0"/>
              <a:t> </a:t>
            </a:r>
            <a:r>
              <a:rPr lang="fi-FI" sz="1600" dirty="0" err="1"/>
              <a:t>space</a:t>
            </a:r>
            <a:r>
              <a:rPr lang="fi-FI" sz="1600" dirty="0"/>
              <a:t> and </a:t>
            </a:r>
            <a:r>
              <a:rPr lang="fi-FI" sz="1600" dirty="0" err="1"/>
              <a:t>time</a:t>
            </a:r>
            <a:r>
              <a:rPr lang="fi-FI" sz="1600" dirty="0"/>
              <a:t> </a:t>
            </a:r>
            <a:r>
              <a:rPr lang="fi-FI" sz="1600" dirty="0" err="1"/>
              <a:t>resolution</a:t>
            </a:r>
            <a:r>
              <a:rPr lang="fi-FI" sz="1600" dirty="0"/>
              <a:t> </a:t>
            </a:r>
            <a:r>
              <a:rPr lang="fi-FI" sz="1600" dirty="0" err="1"/>
              <a:t>needed</a:t>
            </a:r>
            <a:endParaRPr lang="fi-FI" sz="1600" dirty="0"/>
          </a:p>
          <a:p>
            <a:endParaRPr lang="fi-FI" sz="1600" dirty="0"/>
          </a:p>
          <a:p>
            <a:r>
              <a:rPr lang="fi-FI" sz="1600" dirty="0"/>
              <a:t> GNSS </a:t>
            </a:r>
            <a:r>
              <a:rPr lang="fi-FI" sz="1600" dirty="0" err="1"/>
              <a:t>signals</a:t>
            </a:r>
            <a:r>
              <a:rPr lang="fi-FI" sz="1600" dirty="0"/>
              <a:t> </a:t>
            </a:r>
            <a:r>
              <a:rPr lang="fi-FI" sz="1600" dirty="0" err="1"/>
              <a:t>available</a:t>
            </a:r>
            <a:r>
              <a:rPr lang="fi-FI" sz="1600" dirty="0"/>
              <a:t> </a:t>
            </a:r>
            <a:r>
              <a:rPr lang="fi-FI" sz="1600" dirty="0" err="1"/>
              <a:t>only</a:t>
            </a:r>
            <a:r>
              <a:rPr lang="fi-FI" sz="1600" dirty="0"/>
              <a:t> at </a:t>
            </a:r>
            <a:r>
              <a:rPr lang="fi-FI" sz="1600" dirty="0" err="1"/>
              <a:t>low</a:t>
            </a:r>
            <a:r>
              <a:rPr lang="fi-FI" sz="1600" dirty="0"/>
              <a:t> </a:t>
            </a:r>
            <a:r>
              <a:rPr lang="fi-FI" sz="1600" dirty="0" err="1"/>
              <a:t>elevation</a:t>
            </a:r>
            <a:r>
              <a:rPr lang="fi-FI" sz="1600" dirty="0"/>
              <a:t> </a:t>
            </a:r>
            <a:r>
              <a:rPr lang="fi-FI" sz="1600" dirty="0" err="1"/>
              <a:t>angles</a:t>
            </a:r>
            <a:r>
              <a:rPr lang="fi-FI" sz="1600" dirty="0"/>
              <a:t> → </a:t>
            </a:r>
            <a:r>
              <a:rPr lang="fi-FI" sz="1600" dirty="0" err="1"/>
              <a:t>less</a:t>
            </a:r>
            <a:r>
              <a:rPr lang="fi-FI" sz="1600" dirty="0"/>
              <a:t> </a:t>
            </a:r>
            <a:r>
              <a:rPr lang="fi-FI" sz="1600" dirty="0" err="1"/>
              <a:t>information</a:t>
            </a:r>
            <a:r>
              <a:rPr lang="fi-FI" sz="1600" dirty="0"/>
              <a:t> </a:t>
            </a:r>
            <a:r>
              <a:rPr lang="fi-FI" sz="1600" dirty="0" err="1"/>
              <a:t>from</a:t>
            </a:r>
            <a:r>
              <a:rPr lang="fi-FI" sz="1600" dirty="0"/>
              <a:t>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regions</a:t>
            </a:r>
            <a:r>
              <a:rPr lang="fi-FI" sz="1600" dirty="0"/>
              <a:t> </a:t>
            </a:r>
            <a:r>
              <a:rPr lang="fi-FI" sz="1600" dirty="0" err="1"/>
              <a:t>where</a:t>
            </a:r>
            <a:r>
              <a:rPr lang="fi-FI" sz="1600" dirty="0"/>
              <a:t>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disturbances</a:t>
            </a:r>
            <a:r>
              <a:rPr lang="fi-FI" sz="1600" dirty="0"/>
              <a:t> </a:t>
            </a:r>
            <a:r>
              <a:rPr lang="fi-FI" sz="1600" dirty="0" err="1"/>
              <a:t>are</a:t>
            </a:r>
            <a:r>
              <a:rPr lang="fi-FI" sz="1600" dirty="0"/>
              <a:t> </a:t>
            </a:r>
            <a:r>
              <a:rPr lang="fi-FI" sz="1600" dirty="0" err="1"/>
              <a:t>strongest</a:t>
            </a:r>
            <a:endParaRPr lang="fi-FI" sz="16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>
                <a:solidFill>
                  <a:prstClr val="white">
                    <a:lumMod val="65000"/>
                  </a:prstClr>
                </a:solidFill>
              </a:rPr>
              <a:pPr/>
              <a:t>29.8.2017</a:t>
            </a:fld>
            <a:endParaRPr lang="fi-FI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>
                <a:solidFill>
                  <a:prstClr val="white">
                    <a:lumMod val="50000"/>
                  </a:prstClr>
                </a:solidFill>
              </a:rPr>
              <a:pPr/>
              <a:t>18</a:t>
            </a:fld>
            <a:endParaRPr lang="fi-FI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65" y="1031241"/>
            <a:ext cx="5406485" cy="43251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90680" y="6048575"/>
            <a:ext cx="2993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>
                <a:solidFill>
                  <a:srgbClr val="000000"/>
                </a:solidFill>
              </a:rPr>
              <a:t>Excerpt from a video by Sauli Koski</a:t>
            </a:r>
            <a:endParaRPr lang="en-US" sz="1400" i="1" dirty="0">
              <a:solidFill>
                <a:srgbClr val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31B6DA-D701-45E3-AE9E-E4687B91A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09" y="3549564"/>
            <a:ext cx="4916183" cy="280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67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959" y="3530600"/>
            <a:ext cx="6350000" cy="317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346" y="185737"/>
            <a:ext cx="4975225" cy="318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14239" y="525207"/>
            <a:ext cx="8419535" cy="527295"/>
          </a:xfrm>
        </p:spPr>
        <p:txBody>
          <a:bodyPr>
            <a:noAutofit/>
          </a:bodyPr>
          <a:lstStyle/>
          <a:p>
            <a:r>
              <a:rPr lang="en-US" sz="3031" b="1" dirty="0" err="1"/>
              <a:t>TomoScand</a:t>
            </a:r>
            <a:r>
              <a:rPr lang="en-US" sz="3031" b="1" dirty="0"/>
              <a:t> – IONOSPHERIC TOMOGRAPHY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16083" y="1110571"/>
            <a:ext cx="7094238" cy="1092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3915"/>
            <a:r>
              <a:rPr lang="en-US" sz="1624" b="1" dirty="0">
                <a:solidFill>
                  <a:prstClr val="black"/>
                </a:solidFill>
              </a:rPr>
              <a:t>3D reconstruction for ionospheric electron density (Ne) over Fennoscandia</a:t>
            </a:r>
          </a:p>
          <a:p>
            <a:pPr defTabSz="843915"/>
            <a:r>
              <a:rPr lang="fi-FI" sz="1624" b="1" dirty="0" err="1">
                <a:solidFill>
                  <a:prstClr val="black"/>
                </a:solidFill>
              </a:rPr>
              <a:t>Spatial</a:t>
            </a:r>
            <a:r>
              <a:rPr lang="fi-FI" sz="1624" b="1" dirty="0">
                <a:solidFill>
                  <a:prstClr val="black"/>
                </a:solidFill>
              </a:rPr>
              <a:t> </a:t>
            </a:r>
            <a:r>
              <a:rPr lang="fi-FI" sz="1624" b="1" dirty="0" err="1">
                <a:solidFill>
                  <a:prstClr val="black"/>
                </a:solidFill>
              </a:rPr>
              <a:t>resolution</a:t>
            </a:r>
            <a:r>
              <a:rPr lang="fi-FI" sz="1624" b="1" dirty="0">
                <a:solidFill>
                  <a:prstClr val="black"/>
                </a:solidFill>
              </a:rPr>
              <a:t> 5-20 km (</a:t>
            </a:r>
            <a:r>
              <a:rPr lang="fi-FI" sz="1624" b="1" dirty="0" err="1">
                <a:solidFill>
                  <a:prstClr val="black"/>
                </a:solidFill>
              </a:rPr>
              <a:t>typically</a:t>
            </a:r>
            <a:r>
              <a:rPr lang="fi-FI" sz="1624" b="1" dirty="0">
                <a:solidFill>
                  <a:prstClr val="black"/>
                </a:solidFill>
              </a:rPr>
              <a:t> ~100 km in </a:t>
            </a:r>
            <a:r>
              <a:rPr lang="fi-FI" sz="1624" b="1" dirty="0" err="1">
                <a:solidFill>
                  <a:prstClr val="black"/>
                </a:solidFill>
              </a:rPr>
              <a:t>global</a:t>
            </a:r>
            <a:r>
              <a:rPr lang="fi-FI" sz="1624" b="1" dirty="0">
                <a:solidFill>
                  <a:prstClr val="black"/>
                </a:solidFill>
              </a:rPr>
              <a:t> </a:t>
            </a:r>
            <a:r>
              <a:rPr lang="fi-FI" sz="1624" b="1" dirty="0" err="1">
                <a:solidFill>
                  <a:prstClr val="black"/>
                </a:solidFill>
              </a:rPr>
              <a:t>inversions</a:t>
            </a:r>
            <a:r>
              <a:rPr lang="fi-FI" sz="1624" b="1" dirty="0">
                <a:solidFill>
                  <a:prstClr val="black"/>
                </a:solidFill>
              </a:rPr>
              <a:t>)</a:t>
            </a:r>
            <a:endParaRPr lang="en-US" sz="1624" b="1" dirty="0">
              <a:solidFill>
                <a:prstClr val="black"/>
              </a:solidFill>
            </a:endParaRPr>
          </a:p>
          <a:p>
            <a:pPr defTabSz="843915"/>
            <a:endParaRPr lang="en-US" sz="1624" b="1" dirty="0">
              <a:solidFill>
                <a:prstClr val="black"/>
              </a:solidFill>
            </a:endParaRPr>
          </a:p>
          <a:p>
            <a:pPr defTabSz="843915"/>
            <a:endParaRPr lang="en-US" sz="1624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38170" y="5686213"/>
            <a:ext cx="184731" cy="342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3915"/>
            <a:endParaRPr lang="en-US" sz="1624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93382" y="1984995"/>
            <a:ext cx="2491708" cy="325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3915"/>
            <a:r>
              <a:rPr lang="fi-FI" sz="1516" b="1" dirty="0">
                <a:solidFill>
                  <a:srgbClr val="0070C0"/>
                </a:solidFill>
              </a:rPr>
              <a:t>3D image of </a:t>
            </a:r>
            <a:r>
              <a:rPr lang="fi-FI" sz="1516" b="1" dirty="0" err="1">
                <a:solidFill>
                  <a:srgbClr val="0070C0"/>
                </a:solidFill>
              </a:rPr>
              <a:t>electron</a:t>
            </a:r>
            <a:r>
              <a:rPr lang="fi-FI" sz="1516" b="1" dirty="0">
                <a:solidFill>
                  <a:srgbClr val="0070C0"/>
                </a:solidFill>
              </a:rPr>
              <a:t> </a:t>
            </a:r>
            <a:r>
              <a:rPr lang="fi-FI" sz="1516" b="1" dirty="0" err="1">
                <a:solidFill>
                  <a:srgbClr val="0070C0"/>
                </a:solidFill>
              </a:rPr>
              <a:t>density</a:t>
            </a:r>
            <a:endParaRPr lang="en-US" sz="1516" b="1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" y="2296118"/>
            <a:ext cx="4310161" cy="210916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24007" y="1892509"/>
            <a:ext cx="1831959" cy="6789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3915"/>
            <a:r>
              <a:rPr lang="fi-FI" sz="1516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Bayesian</a:t>
            </a:r>
            <a:r>
              <a:rPr lang="fi-FI" sz="1516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1516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statistical</a:t>
            </a:r>
            <a:r>
              <a:rPr lang="fi-FI" sz="1516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inversion</a:t>
            </a:r>
            <a:endParaRPr lang="fi-FI" sz="1083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defTabSz="843915"/>
            <a:endParaRPr lang="en-US" sz="1083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385579" y="1966093"/>
            <a:ext cx="311835" cy="315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3915"/>
            <a:endParaRPr lang="en-US" sz="1624">
              <a:solidFill>
                <a:prstClr val="white"/>
              </a:solidFill>
            </a:endParaRPr>
          </a:p>
        </p:txBody>
      </p:sp>
      <p:pic>
        <p:nvPicPr>
          <p:cNvPr id="1032" name="Picture 8" descr="http://www.esa.int/var/esa/storage/images/esa_multimedia/images/2003/01/galileo_satellite_navigation_system/9167887-5-eng-GB/Galileo_satellite_navigation_system_medi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98" y="4816665"/>
            <a:ext cx="1817228" cy="129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2" y="4540532"/>
            <a:ext cx="888323" cy="15792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598" y="1966391"/>
            <a:ext cx="4310306" cy="419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3915"/>
            <a:endParaRPr lang="en-US" sz="1624">
              <a:solidFill>
                <a:prstClr val="white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602265" y="1984399"/>
            <a:ext cx="311835" cy="315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3915"/>
            <a:endParaRPr lang="en-US" sz="1624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11387" y="1966390"/>
            <a:ext cx="3104248" cy="325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3915"/>
            <a:r>
              <a:rPr lang="fi-FI" sz="1516" b="1" dirty="0">
                <a:solidFill>
                  <a:srgbClr val="0070C0"/>
                </a:solidFill>
              </a:rPr>
              <a:t>Input: GNSS and LEO/</a:t>
            </a:r>
            <a:r>
              <a:rPr lang="fi-FI" sz="1516" b="1" dirty="0" err="1">
                <a:solidFill>
                  <a:srgbClr val="0070C0"/>
                </a:solidFill>
              </a:rPr>
              <a:t>Beacon</a:t>
            </a:r>
            <a:r>
              <a:rPr lang="fi-FI" sz="1516" b="1" dirty="0">
                <a:solidFill>
                  <a:srgbClr val="0070C0"/>
                </a:solidFill>
              </a:rPr>
              <a:t> </a:t>
            </a:r>
            <a:r>
              <a:rPr lang="fi-FI" sz="1516" b="1" dirty="0" err="1">
                <a:solidFill>
                  <a:srgbClr val="0070C0"/>
                </a:solidFill>
              </a:rPr>
              <a:t>signals</a:t>
            </a:r>
            <a:endParaRPr lang="en-US" sz="1516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97" y="2437007"/>
            <a:ext cx="3194039" cy="24438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8409" y="2727076"/>
            <a:ext cx="1675655" cy="3463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50797" y="5018292"/>
            <a:ext cx="31940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rgbClr val="00B0F0"/>
                </a:solidFill>
              </a:rPr>
              <a:t>GNSS</a:t>
            </a:r>
            <a:r>
              <a:rPr lang="fi-FI" sz="1600" dirty="0">
                <a:solidFill>
                  <a:prstClr val="black"/>
                </a:solidFill>
              </a:rPr>
              <a:t>: </a:t>
            </a:r>
            <a:r>
              <a:rPr lang="fi-FI" sz="1600" dirty="0" err="1">
                <a:solidFill>
                  <a:prstClr val="black"/>
                </a:solidFill>
              </a:rPr>
              <a:t>Continuous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signal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but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limited</a:t>
            </a:r>
            <a:r>
              <a:rPr lang="fi-FI" sz="1600" dirty="0">
                <a:solidFill>
                  <a:prstClr val="black"/>
                </a:solidFill>
              </a:rPr>
              <a:t> in </a:t>
            </a:r>
            <a:r>
              <a:rPr lang="fi-FI" sz="1600" dirty="0" err="1">
                <a:solidFill>
                  <a:prstClr val="black"/>
                </a:solidFill>
              </a:rPr>
              <a:t>latitude</a:t>
            </a:r>
            <a:r>
              <a:rPr lang="fi-FI" sz="1600" dirty="0">
                <a:solidFill>
                  <a:prstClr val="black"/>
                </a:solidFill>
              </a:rPr>
              <a:t> and </a:t>
            </a:r>
            <a:r>
              <a:rPr lang="fi-FI" sz="1600" dirty="0" err="1">
                <a:solidFill>
                  <a:prstClr val="black"/>
                </a:solidFill>
              </a:rPr>
              <a:t>elevation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angle</a:t>
            </a:r>
            <a:endParaRPr lang="fi-FI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b="1" dirty="0" err="1">
                <a:solidFill>
                  <a:srgbClr val="00B0F0"/>
                </a:solidFill>
              </a:rPr>
              <a:t>Beacon</a:t>
            </a:r>
            <a:r>
              <a:rPr lang="fi-FI" sz="1600" dirty="0">
                <a:solidFill>
                  <a:prstClr val="black"/>
                </a:solidFill>
              </a:rPr>
              <a:t>: A </a:t>
            </a:r>
            <a:r>
              <a:rPr lang="fi-FI" sz="1600" dirty="0" err="1">
                <a:solidFill>
                  <a:prstClr val="black"/>
                </a:solidFill>
              </a:rPr>
              <a:t>snapshot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over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the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whole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area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with</a:t>
            </a:r>
            <a:r>
              <a:rPr lang="fi-FI" sz="1600" dirty="0">
                <a:solidFill>
                  <a:prstClr val="black"/>
                </a:solidFill>
              </a:rPr>
              <a:t> a </a:t>
            </a:r>
            <a:r>
              <a:rPr lang="fi-FI" sz="1600" dirty="0" err="1">
                <a:solidFill>
                  <a:prstClr val="black"/>
                </a:solidFill>
              </a:rPr>
              <a:t>range</a:t>
            </a:r>
            <a:r>
              <a:rPr lang="fi-FI" sz="1600" dirty="0">
                <a:solidFill>
                  <a:prstClr val="black"/>
                </a:solidFill>
              </a:rPr>
              <a:t> of </a:t>
            </a:r>
            <a:r>
              <a:rPr lang="fi-FI" sz="1600" dirty="0" err="1">
                <a:solidFill>
                  <a:prstClr val="black"/>
                </a:solidFill>
              </a:rPr>
              <a:t>elevation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angles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but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available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r>
              <a:rPr lang="fi-FI" sz="1600" dirty="0" err="1">
                <a:solidFill>
                  <a:prstClr val="black"/>
                </a:solidFill>
              </a:rPr>
              <a:t>only</a:t>
            </a:r>
            <a:r>
              <a:rPr lang="fi-FI" sz="1600" dirty="0">
                <a:solidFill>
                  <a:prstClr val="black"/>
                </a:solidFill>
              </a:rPr>
              <a:t> ~4 </a:t>
            </a:r>
            <a:r>
              <a:rPr lang="fi-FI" sz="1600" dirty="0" err="1">
                <a:solidFill>
                  <a:prstClr val="black"/>
                </a:solidFill>
              </a:rPr>
              <a:t>times</a:t>
            </a:r>
            <a:r>
              <a:rPr lang="fi-FI" sz="1600" dirty="0">
                <a:solidFill>
                  <a:prstClr val="black"/>
                </a:solidFill>
              </a:rPr>
              <a:t> per </a:t>
            </a:r>
            <a:r>
              <a:rPr lang="fi-FI" sz="1600" dirty="0" err="1">
                <a:solidFill>
                  <a:prstClr val="black"/>
                </a:solidFill>
              </a:rPr>
              <a:t>day</a:t>
            </a:r>
            <a:r>
              <a:rPr lang="fi-FI" sz="1600" dirty="0">
                <a:solidFill>
                  <a:prstClr val="black"/>
                </a:solidFill>
              </a:rPr>
              <a:t> 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2771" y="119762"/>
            <a:ext cx="764475" cy="11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08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9481" y="1228794"/>
            <a:ext cx="4893848" cy="4943405"/>
          </a:xfrm>
        </p:spPr>
        <p:txBody>
          <a:bodyPr>
            <a:normAutofit/>
          </a:bodyPr>
          <a:lstStyle/>
          <a:p>
            <a:r>
              <a:rPr lang="fi-FI" sz="2000" b="1" dirty="0" err="1">
                <a:solidFill>
                  <a:srgbClr val="00B0F0"/>
                </a:solidFill>
              </a:rPr>
              <a:t>Challenges</a:t>
            </a:r>
            <a:r>
              <a:rPr lang="fi-FI" dirty="0"/>
              <a:t> </a:t>
            </a:r>
          </a:p>
          <a:p>
            <a:pPr lvl="1"/>
            <a:r>
              <a:rPr lang="fi-FI" dirty="0" err="1"/>
              <a:t>Signal</a:t>
            </a:r>
            <a:r>
              <a:rPr lang="fi-FI" dirty="0"/>
              <a:t> </a:t>
            </a:r>
            <a:r>
              <a:rPr lang="fi-FI" dirty="0" err="1"/>
              <a:t>paths</a:t>
            </a:r>
            <a:r>
              <a:rPr lang="fi-FI" dirty="0"/>
              <a:t>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cover</a:t>
            </a:r>
            <a:r>
              <a:rPr lang="fi-FI" dirty="0"/>
              <a:t>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directions</a:t>
            </a:r>
            <a:r>
              <a:rPr lang="fi-FI" dirty="0"/>
              <a:t> → </a:t>
            </a:r>
            <a:r>
              <a:rPr lang="fi-FI" dirty="0" err="1"/>
              <a:t>support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instrumentation</a:t>
            </a:r>
            <a:r>
              <a:rPr lang="fi-FI" dirty="0"/>
              <a:t> </a:t>
            </a:r>
            <a:r>
              <a:rPr lang="fi-FI" dirty="0" err="1"/>
              <a:t>needed</a:t>
            </a:r>
            <a:endParaRPr lang="fi-FI" dirty="0"/>
          </a:p>
          <a:p>
            <a:pPr lvl="1"/>
            <a:r>
              <a:rPr lang="fi-FI" dirty="0"/>
              <a:t> </a:t>
            </a:r>
            <a:r>
              <a:rPr lang="fi-FI" dirty="0" err="1"/>
              <a:t>Availability</a:t>
            </a:r>
            <a:r>
              <a:rPr lang="fi-FI" dirty="0"/>
              <a:t> of </a:t>
            </a:r>
            <a:r>
              <a:rPr lang="fi-FI" dirty="0" err="1"/>
              <a:t>Beacon</a:t>
            </a:r>
            <a:r>
              <a:rPr lang="fi-FI" dirty="0"/>
              <a:t> </a:t>
            </a:r>
            <a:r>
              <a:rPr lang="fi-FI" dirty="0" err="1"/>
              <a:t>transmissions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future</a:t>
            </a:r>
            <a:r>
              <a:rPr lang="fi-FI" dirty="0"/>
              <a:t>? </a:t>
            </a:r>
          </a:p>
          <a:p>
            <a:pPr>
              <a:buNone/>
            </a:pPr>
            <a:endParaRPr lang="fi-FI" dirty="0"/>
          </a:p>
          <a:p>
            <a:r>
              <a:rPr lang="fi-FI" sz="2000" b="1" dirty="0" err="1">
                <a:solidFill>
                  <a:srgbClr val="00B0F0"/>
                </a:solidFill>
              </a:rPr>
              <a:t>Advantages</a:t>
            </a:r>
            <a:endParaRPr lang="fi-FI" sz="2000" b="1" dirty="0">
              <a:solidFill>
                <a:srgbClr val="00B0F0"/>
              </a:solidFill>
            </a:endParaRPr>
          </a:p>
          <a:p>
            <a:pPr lvl="1"/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space</a:t>
            </a:r>
            <a:r>
              <a:rPr lang="fi-FI" dirty="0"/>
              <a:t> </a:t>
            </a:r>
            <a:r>
              <a:rPr lang="fi-FI" dirty="0" err="1"/>
              <a:t>resolution</a:t>
            </a:r>
            <a:endParaRPr lang="fi-FI" dirty="0"/>
          </a:p>
          <a:p>
            <a:pPr lvl="1"/>
            <a:r>
              <a:rPr lang="fi-FI" dirty="0" err="1"/>
              <a:t>Understandable</a:t>
            </a:r>
            <a:r>
              <a:rPr lang="fi-FI" dirty="0"/>
              <a:t> </a:t>
            </a:r>
            <a:r>
              <a:rPr lang="fi-FI" dirty="0" err="1"/>
              <a:t>regularization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ill-posed</a:t>
            </a:r>
            <a:r>
              <a:rPr lang="fi-FI" dirty="0"/>
              <a:t> </a:t>
            </a:r>
            <a:r>
              <a:rPr lang="fi-FI" dirty="0" err="1"/>
              <a:t>problem</a:t>
            </a:r>
            <a:endParaRPr lang="fi-FI" dirty="0"/>
          </a:p>
          <a:p>
            <a:pPr lvl="1"/>
            <a:r>
              <a:rPr lang="fi-FI" dirty="0" err="1"/>
              <a:t>Systematic</a:t>
            </a:r>
            <a:r>
              <a:rPr lang="fi-FI" dirty="0"/>
              <a:t> </a:t>
            </a:r>
            <a:r>
              <a:rPr lang="fi-FI" dirty="0" err="1"/>
              <a:t>error</a:t>
            </a:r>
            <a:r>
              <a:rPr lang="fi-FI" dirty="0"/>
              <a:t> </a:t>
            </a:r>
            <a:r>
              <a:rPr lang="fi-FI" dirty="0" err="1"/>
              <a:t>estimates</a:t>
            </a:r>
            <a:endParaRPr lang="fi-FI" dirty="0"/>
          </a:p>
          <a:p>
            <a:pPr lvl="1"/>
            <a:r>
              <a:rPr lang="fi-FI" dirty="0" err="1"/>
              <a:t>Cheap</a:t>
            </a:r>
            <a:r>
              <a:rPr lang="fi-FI" dirty="0"/>
              <a:t> </a:t>
            </a:r>
            <a:r>
              <a:rPr lang="fi-FI" dirty="0" err="1"/>
              <a:t>technology</a:t>
            </a:r>
            <a:r>
              <a:rPr lang="fi-FI" dirty="0"/>
              <a:t>, </a:t>
            </a:r>
            <a:r>
              <a:rPr lang="fi-FI" dirty="0" err="1"/>
              <a:t>tested</a:t>
            </a:r>
            <a:r>
              <a:rPr lang="fi-FI" dirty="0"/>
              <a:t> </a:t>
            </a:r>
            <a:r>
              <a:rPr lang="fi-FI" dirty="0" err="1"/>
              <a:t>already</a:t>
            </a:r>
            <a:r>
              <a:rPr lang="fi-FI" dirty="0"/>
              <a:t> in </a:t>
            </a:r>
            <a:r>
              <a:rPr lang="fi-FI" dirty="0" err="1"/>
              <a:t>CubeSats</a:t>
            </a:r>
            <a:endParaRPr lang="fi-FI" dirty="0"/>
          </a:p>
          <a:p>
            <a:endParaRPr lang="fi-FI" dirty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50FD0-5639-40D7-8E8C-273200A496CD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21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9933" y="756632"/>
            <a:ext cx="6358652" cy="576017"/>
          </a:xfrm>
        </p:spPr>
        <p:txBody>
          <a:bodyPr>
            <a:normAutofit/>
          </a:bodyPr>
          <a:lstStyle/>
          <a:p>
            <a:r>
              <a:rPr lang="fi-FI" sz="2400" dirty="0" err="1"/>
              <a:t>TomoScand</a:t>
            </a:r>
            <a:r>
              <a:rPr lang="fi-FI" sz="2400" dirty="0"/>
              <a:t> </a:t>
            </a:r>
            <a:r>
              <a:rPr lang="fi-FI" sz="2400" dirty="0" err="1"/>
              <a:t>approach</a:t>
            </a:r>
            <a:r>
              <a:rPr lang="fi-FI" sz="2400" dirty="0"/>
              <a:t> – </a:t>
            </a:r>
            <a:r>
              <a:rPr lang="fi-FI" sz="2400" dirty="0" err="1"/>
              <a:t>pros</a:t>
            </a:r>
            <a:r>
              <a:rPr lang="fi-FI" sz="2400" dirty="0"/>
              <a:t> and </a:t>
            </a:r>
            <a:r>
              <a:rPr lang="fi-FI" sz="2400" dirty="0" err="1"/>
              <a:t>cons</a:t>
            </a:r>
            <a:endParaRPr lang="en-US" sz="2400" dirty="0"/>
          </a:p>
        </p:txBody>
      </p:sp>
      <p:pic>
        <p:nvPicPr>
          <p:cNvPr id="12290" name="Picture 2" descr="http://www.ibimagem.com.br/assets/img/exams/tomografia/tomograf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28" y="316134"/>
            <a:ext cx="2236681" cy="167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74" y="2162096"/>
            <a:ext cx="4184091" cy="1808535"/>
          </a:xfrm>
          <a:prstGeom prst="rect">
            <a:avLst/>
          </a:prstGeom>
        </p:spPr>
      </p:pic>
      <p:pic>
        <p:nvPicPr>
          <p:cNvPr id="12292" name="Picture 4" descr="#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252" y="3942687"/>
            <a:ext cx="1668278" cy="12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9964" y="5956498"/>
            <a:ext cx="4365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 err="1"/>
              <a:t>Figures</a:t>
            </a:r>
            <a:r>
              <a:rPr lang="fi-FI" sz="1400" i="1" dirty="0"/>
              <a:t>: J. Norberg; </a:t>
            </a:r>
            <a:r>
              <a:rPr lang="fi-FI" sz="1400" i="1" dirty="0" err="1"/>
              <a:t>Syntech</a:t>
            </a:r>
            <a:r>
              <a:rPr lang="fi-FI" sz="1400" i="1" dirty="0"/>
              <a:t> </a:t>
            </a:r>
            <a:r>
              <a:rPr lang="fi-FI" sz="1400" i="1" dirty="0" err="1"/>
              <a:t>Microwave</a:t>
            </a:r>
            <a:r>
              <a:rPr lang="fi-FI" sz="1400" i="1" dirty="0"/>
              <a:t>; IBIMAGEM</a:t>
            </a:r>
            <a:endParaRPr lang="en-US" sz="1400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19" y="3926392"/>
            <a:ext cx="1302822" cy="231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20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D699-C5F5-4673-8CCA-417FBC7EB838}" type="datetime1">
              <a:rPr lang="fi-FI" smtClean="0"/>
              <a:t>29.8.2017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22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32976" y="211423"/>
            <a:ext cx="7860457" cy="83071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800" dirty="0"/>
              <a:t>Support to </a:t>
            </a:r>
            <a:r>
              <a:rPr lang="fi-FI" sz="2800" dirty="0" err="1"/>
              <a:t>TomoScand</a:t>
            </a:r>
            <a:r>
              <a:rPr lang="fi-FI" sz="2800" dirty="0"/>
              <a:t> </a:t>
            </a:r>
            <a:r>
              <a:rPr lang="fi-FI" sz="2800" dirty="0" err="1"/>
              <a:t>by</a:t>
            </a:r>
            <a:r>
              <a:rPr lang="fi-FI" sz="2800" dirty="0"/>
              <a:t> </a:t>
            </a:r>
            <a:r>
              <a:rPr lang="fi-FI" sz="2800" dirty="0" err="1"/>
              <a:t>ionosondes</a:t>
            </a:r>
            <a:endParaRPr lang="fi-FI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257517" y="681486"/>
                <a:ext cx="3959999" cy="4858702"/>
              </a:xfrm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:endParaRPr lang="fi-FI" dirty="0"/>
              </a:p>
              <a:p>
                <a:r>
                  <a:rPr lang="fi-FI" dirty="0"/>
                  <a:t>HF radio </a:t>
                </a:r>
                <a:r>
                  <a:rPr lang="fi-FI" dirty="0" err="1"/>
                  <a:t>waves</a:t>
                </a:r>
                <a:r>
                  <a:rPr lang="fi-FI" dirty="0"/>
                  <a:t> </a:t>
                </a:r>
                <a:r>
                  <a:rPr lang="fi-FI" dirty="0" err="1"/>
                  <a:t>reflect</a:t>
                </a:r>
                <a:r>
                  <a:rPr lang="fi-FI" dirty="0"/>
                  <a:t> </a:t>
                </a:r>
                <a:r>
                  <a:rPr lang="fi-FI" dirty="0" err="1"/>
                  <a:t>from</a:t>
                </a:r>
                <a:r>
                  <a:rPr lang="fi-FI" dirty="0"/>
                  <a:t> </a:t>
                </a:r>
                <a:r>
                  <a:rPr lang="fi-FI" dirty="0" err="1"/>
                  <a:t>the</a:t>
                </a:r>
                <a:r>
                  <a:rPr lang="fi-FI" dirty="0"/>
                  <a:t> </a:t>
                </a:r>
                <a:r>
                  <a:rPr lang="fi-FI" dirty="0" err="1"/>
                  <a:t>ionosphere</a:t>
                </a:r>
                <a:endParaRPr lang="fi-FI" dirty="0"/>
              </a:p>
              <a:p>
                <a:pPr>
                  <a:buNone/>
                </a:pPr>
                <a:endParaRPr lang="fi-FI" dirty="0"/>
              </a:p>
              <a:p>
                <a:r>
                  <a:rPr lang="fi-FI" dirty="0" err="1"/>
                  <a:t>Ionospheric</a:t>
                </a:r>
                <a:r>
                  <a:rPr lang="fi-FI" dirty="0"/>
                  <a:t> </a:t>
                </a:r>
                <a:r>
                  <a:rPr lang="fi-FI" dirty="0" err="1"/>
                  <a:t>refractive</a:t>
                </a:r>
                <a:r>
                  <a:rPr lang="fi-FI" dirty="0"/>
                  <a:t> </a:t>
                </a:r>
                <a:r>
                  <a:rPr lang="fi-FI" dirty="0" err="1"/>
                  <a:t>index</a:t>
                </a:r>
                <a:r>
                  <a:rPr lang="fi-FI" dirty="0"/>
                  <a:t>:</a:t>
                </a:r>
              </a:p>
              <a:p>
                <a:endParaRPr lang="fi-FI" b="1" dirty="0"/>
              </a:p>
              <a:p>
                <a:r>
                  <a:rPr lang="fi-FI" b="1" dirty="0"/>
                  <a:t>n</a:t>
                </a:r>
                <a:r>
                  <a:rPr lang="fi-FI" b="1" baseline="30000" dirty="0"/>
                  <a:t>2</a:t>
                </a:r>
                <a:r>
                  <a:rPr lang="fi-FI" b="1" dirty="0"/>
                  <a:t>=1-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i-FI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i-FI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b="1" i="1">
                                <a:latin typeface="Cambria Math"/>
                              </a:rPr>
                              <m:t>𝟐</m:t>
                            </m:r>
                            <m:r>
                              <m:rPr>
                                <m:sty m:val="p"/>
                              </m:rPr>
                              <a:rPr lang="el-GR" b="1" i="1">
                                <a:latin typeface="Cambria Math"/>
                              </a:rPr>
                              <m:t>π</m:t>
                            </m:r>
                            <m:r>
                              <a:rPr lang="fi-FI" b="1" i="1">
                                <a:latin typeface="Cambria Math"/>
                              </a:rPr>
                              <m:t>𝒇</m:t>
                            </m:r>
                            <m:r>
                              <a:rPr lang="fi-FI" b="1" i="1" baseline="-25000">
                                <a:latin typeface="Cambria Math"/>
                              </a:rPr>
                              <m:t>𝒑</m:t>
                            </m:r>
                          </m:num>
                          <m:den>
                            <m:r>
                              <a:rPr lang="fi-FI" b="1" i="1">
                                <a:latin typeface="Cambria Math"/>
                              </a:rPr>
                              <m:t>𝟐</m:t>
                            </m:r>
                            <m:r>
                              <m:rPr>
                                <m:sty m:val="p"/>
                              </m:rPr>
                              <a:rPr lang="el-GR" b="1" i="1">
                                <a:latin typeface="Cambria Math"/>
                              </a:rPr>
                              <m:t>π</m:t>
                            </m:r>
                            <m:r>
                              <a:rPr lang="fi-FI" b="1" i="1">
                                <a:latin typeface="Cambria Math"/>
                              </a:rPr>
                              <m:t>𝒇</m:t>
                            </m:r>
                          </m:den>
                        </m:f>
                      </m:e>
                    </m:d>
                  </m:oMath>
                </a14:m>
                <a:r>
                  <a:rPr lang="fi-FI" b="1" baseline="30000" dirty="0"/>
                  <a:t>2</a:t>
                </a:r>
              </a:p>
              <a:p>
                <a:pPr>
                  <a:buNone/>
                </a:pPr>
                <a:endParaRPr lang="fi-FI" b="1" baseline="30000" dirty="0"/>
              </a:p>
              <a:p>
                <a:r>
                  <a:rPr lang="fi-FI" dirty="0"/>
                  <a:t>N</a:t>
                </a:r>
                <a:r>
                  <a:rPr lang="fi-FI" baseline="-25000" dirty="0"/>
                  <a:t>e</a:t>
                </a:r>
                <a:r>
                  <a:rPr lang="fi-FI" dirty="0"/>
                  <a:t>=10</a:t>
                </a:r>
                <a:r>
                  <a:rPr lang="fi-FI" baseline="30000" dirty="0"/>
                  <a:t>10</a:t>
                </a:r>
                <a:r>
                  <a:rPr lang="fi-FI" dirty="0"/>
                  <a:t>-10</a:t>
                </a:r>
                <a:r>
                  <a:rPr lang="fi-FI" baseline="30000" dirty="0"/>
                  <a:t>12 </a:t>
                </a:r>
                <a:r>
                  <a:rPr lang="fi-FI" dirty="0"/>
                  <a:t>m</a:t>
                </a:r>
                <a:r>
                  <a:rPr lang="fi-FI" baseline="30000" dirty="0"/>
                  <a:t>-3 </a:t>
                </a:r>
                <a:r>
                  <a:rPr lang="fi-FI" dirty="0">
                    <a:latin typeface="Arial"/>
                    <a:cs typeface="Arial"/>
                  </a:rPr>
                  <a:t>→ 1-8 MHz</a:t>
                </a:r>
              </a:p>
              <a:p>
                <a:endParaRPr lang="fi-FI" dirty="0"/>
              </a:p>
              <a:p>
                <a:r>
                  <a:rPr lang="fi-FI" dirty="0" err="1"/>
                  <a:t>Ionosonde</a:t>
                </a:r>
                <a:r>
                  <a:rPr lang="fi-FI" dirty="0"/>
                  <a:t> </a:t>
                </a:r>
                <a:r>
                  <a:rPr lang="fi-FI" dirty="0" err="1"/>
                  <a:t>provides</a:t>
                </a:r>
                <a:r>
                  <a:rPr lang="fi-FI" dirty="0"/>
                  <a:t> </a:t>
                </a:r>
                <a:r>
                  <a:rPr lang="fi-FI" dirty="0" err="1"/>
                  <a:t>altitude</a:t>
                </a:r>
                <a:r>
                  <a:rPr lang="fi-FI" dirty="0"/>
                  <a:t> </a:t>
                </a:r>
                <a:r>
                  <a:rPr lang="fi-FI" dirty="0" err="1"/>
                  <a:t>profile</a:t>
                </a:r>
                <a:r>
                  <a:rPr lang="fi-FI" dirty="0"/>
                  <a:t> of </a:t>
                </a:r>
                <a:r>
                  <a:rPr lang="fi-FI" dirty="0" err="1"/>
                  <a:t>eletron</a:t>
                </a:r>
                <a:r>
                  <a:rPr lang="fi-FI" dirty="0"/>
                  <a:t> </a:t>
                </a:r>
                <a:r>
                  <a:rPr lang="fi-FI" dirty="0" err="1"/>
                  <a:t>density</a:t>
                </a:r>
                <a:r>
                  <a:rPr lang="fi-FI" dirty="0"/>
                  <a:t> </a:t>
                </a:r>
                <a:r>
                  <a:rPr lang="fi-FI" dirty="0" err="1"/>
                  <a:t>up</a:t>
                </a:r>
                <a:r>
                  <a:rPr lang="fi-FI" dirty="0"/>
                  <a:t> to </a:t>
                </a:r>
                <a:r>
                  <a:rPr lang="fi-FI" dirty="0" err="1"/>
                  <a:t>the</a:t>
                </a:r>
                <a:r>
                  <a:rPr lang="fi-FI" dirty="0"/>
                  <a:t> F-</a:t>
                </a:r>
                <a:r>
                  <a:rPr lang="fi-FI" dirty="0" err="1"/>
                  <a:t>layer</a:t>
                </a:r>
                <a:r>
                  <a:rPr lang="fi-FI" dirty="0"/>
                  <a:t> </a:t>
                </a:r>
                <a:r>
                  <a:rPr lang="fi-FI" dirty="0" err="1"/>
                  <a:t>maximum</a:t>
                </a:r>
                <a:r>
                  <a:rPr lang="fi-FI" dirty="0"/>
                  <a:t>. </a:t>
                </a:r>
              </a:p>
              <a:p>
                <a:endParaRPr lang="fi-FI" b="1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517" y="681486"/>
                <a:ext cx="3959999" cy="4858702"/>
              </a:xfrm>
              <a:blipFill rotWithShape="0">
                <a:blip r:embed="rId2"/>
                <a:stretch>
                  <a:fillRect l="-4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17" y="5294782"/>
            <a:ext cx="3891681" cy="83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https://upload.wikimedia.org/wikipedia/commons/thumb/1/18/Atmosphere_with_Ionosphere.svg/400px-Atmosphere_with_Ionosphere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205" y="626779"/>
            <a:ext cx="2863596" cy="282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http://www.amateur-radio-wiki.net/images/a/a8/Ionoson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676" y="3449043"/>
            <a:ext cx="3618792" cy="272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3779" y="6175919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Figure</a:t>
            </a:r>
            <a:r>
              <a:rPr lang="fi-FI" dirty="0"/>
              <a:t>: www-amateur-radio-wiki.net</a:t>
            </a:r>
          </a:p>
        </p:txBody>
      </p:sp>
    </p:spTree>
    <p:extLst>
      <p:ext uri="{BB962C8B-B14F-4D97-AF65-F5344CB8AC3E}">
        <p14:creationId xmlns:p14="http://schemas.microsoft.com/office/powerpoint/2010/main" val="67145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96788" y="1008529"/>
            <a:ext cx="8591098" cy="5932872"/>
            <a:chOff x="401199" y="216607"/>
            <a:chExt cx="9386687" cy="6724794"/>
          </a:xfrm>
        </p:grpSpPr>
        <p:pic>
          <p:nvPicPr>
            <p:cNvPr id="4" name="Picture 2" descr="EISCAT02b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01199" y="216610"/>
              <a:ext cx="4156610" cy="2037033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5" name="Picture 2" descr="Sodankyla01.jp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7811" y="216610"/>
              <a:ext cx="2563387" cy="2037033"/>
            </a:xfrm>
            <a:prstGeom prst="rect">
              <a:avLst/>
            </a:prstGeom>
          </p:spPr>
        </p:pic>
        <p:pic>
          <p:nvPicPr>
            <p:cNvPr id="6" name="Picture 7" descr="aDsc00625.jp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1199" y="2253640"/>
              <a:ext cx="2067277" cy="1810470"/>
            </a:xfrm>
            <a:prstGeom prst="rect">
              <a:avLst/>
            </a:prstGeom>
          </p:spPr>
        </p:pic>
        <p:pic>
          <p:nvPicPr>
            <p:cNvPr id="8" name="Picture 3" descr="EISCAT_3D Stage 1.pdf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028" t="4005" r="6095" b="35308"/>
            <a:stretch/>
          </p:blipFill>
          <p:spPr>
            <a:xfrm>
              <a:off x="6537825" y="216607"/>
              <a:ext cx="3072531" cy="2773470"/>
            </a:xfrm>
            <a:prstGeom prst="rect">
              <a:avLst/>
            </a:prstGeom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199" y="4064113"/>
              <a:ext cx="3909744" cy="2580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pic>
          <p:nvPicPr>
            <p:cNvPr id="7" name="Picture 1" descr="ESR_Ant_IMG_0537.jpg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67"/>
            <a:stretch/>
          </p:blipFill>
          <p:spPr>
            <a:xfrm>
              <a:off x="2468476" y="2253640"/>
              <a:ext cx="5744116" cy="2903376"/>
            </a:xfrm>
            <a:prstGeom prst="rect">
              <a:avLst/>
            </a:prstGeom>
          </p:spPr>
        </p:pic>
        <p:sp>
          <p:nvSpPr>
            <p:cNvPr id="10" name="Tekstiruutu 9"/>
            <p:cNvSpPr txBox="1"/>
            <p:nvPr/>
          </p:nvSpPr>
          <p:spPr>
            <a:xfrm>
              <a:off x="4243422" y="5187075"/>
              <a:ext cx="533562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black"/>
                  </a:solidFill>
                </a:rPr>
                <a:t>EISCAT </a:t>
              </a:r>
              <a:r>
                <a:rPr lang="fi-FI" dirty="0" err="1">
                  <a:solidFill>
                    <a:prstClr val="black"/>
                  </a:solidFill>
                </a:rPr>
                <a:t>high</a:t>
              </a:r>
              <a:r>
                <a:rPr lang="fi-FI" dirty="0">
                  <a:solidFill>
                    <a:prstClr val="black"/>
                  </a:solidFill>
                </a:rPr>
                <a:t> </a:t>
              </a:r>
              <a:r>
                <a:rPr lang="fi-FI" dirty="0" err="1">
                  <a:solidFill>
                    <a:prstClr val="black"/>
                  </a:solidFill>
                </a:rPr>
                <a:t>power</a:t>
              </a:r>
              <a:r>
                <a:rPr lang="fi-FI" dirty="0">
                  <a:solidFill>
                    <a:prstClr val="black"/>
                  </a:solidFill>
                </a:rPr>
                <a:t> </a:t>
              </a:r>
              <a:r>
                <a:rPr lang="fi-FI" dirty="0" err="1">
                  <a:solidFill>
                    <a:prstClr val="black"/>
                  </a:solidFill>
                </a:rPr>
                <a:t>radars</a:t>
              </a:r>
              <a:endParaRPr lang="fi-FI" dirty="0">
                <a:solidFill>
                  <a:prstClr val="black"/>
                </a:solidFill>
              </a:endParaRPr>
            </a:p>
            <a:p>
              <a:pPr defTabSz="457200"/>
              <a:r>
                <a:rPr lang="fi-FI" dirty="0">
                  <a:solidFill>
                    <a:prstClr val="black"/>
                  </a:solidFill>
                </a:rPr>
                <a:t>	-</a:t>
              </a:r>
              <a:r>
                <a:rPr lang="fi-FI" dirty="0" err="1">
                  <a:solidFill>
                    <a:prstClr val="black"/>
                  </a:solidFill>
                </a:rPr>
                <a:t>Transmitter</a:t>
              </a:r>
              <a:r>
                <a:rPr lang="fi-FI" dirty="0">
                  <a:solidFill>
                    <a:prstClr val="black"/>
                  </a:solidFill>
                </a:rPr>
                <a:t> in </a:t>
              </a:r>
              <a:r>
                <a:rPr lang="fi-FI" dirty="0" err="1">
                  <a:solidFill>
                    <a:prstClr val="black"/>
                  </a:solidFill>
                </a:rPr>
                <a:t>Tromsö</a:t>
              </a:r>
              <a:endParaRPr lang="fi-FI" dirty="0">
                <a:solidFill>
                  <a:prstClr val="black"/>
                </a:solidFill>
              </a:endParaRPr>
            </a:p>
            <a:p>
              <a:pPr defTabSz="457200"/>
              <a:r>
                <a:rPr lang="fi-FI" dirty="0">
                  <a:solidFill>
                    <a:prstClr val="black"/>
                  </a:solidFill>
                </a:rPr>
                <a:t>	-</a:t>
              </a:r>
              <a:r>
                <a:rPr lang="fi-FI" dirty="0" err="1">
                  <a:solidFill>
                    <a:prstClr val="black"/>
                  </a:solidFill>
                </a:rPr>
                <a:t>Receivers</a:t>
              </a:r>
              <a:r>
                <a:rPr lang="fi-FI" dirty="0">
                  <a:solidFill>
                    <a:prstClr val="black"/>
                  </a:solidFill>
                </a:rPr>
                <a:t> in </a:t>
              </a:r>
              <a:r>
                <a:rPr lang="fi-FI" dirty="0" err="1">
                  <a:solidFill>
                    <a:prstClr val="black"/>
                  </a:solidFill>
                </a:rPr>
                <a:t>Kiruna</a:t>
              </a:r>
              <a:r>
                <a:rPr lang="fi-FI" dirty="0">
                  <a:solidFill>
                    <a:prstClr val="black"/>
                  </a:solidFill>
                </a:rPr>
                <a:t> and Sodankylä	</a:t>
              </a:r>
            </a:p>
            <a:p>
              <a:pPr defTabSz="457200"/>
              <a:r>
                <a:rPr lang="fi-FI" dirty="0">
                  <a:solidFill>
                    <a:prstClr val="black"/>
                  </a:solidFill>
                </a:rPr>
                <a:t>-EISCAT_3D: 3D image on </a:t>
              </a:r>
              <a:r>
                <a:rPr lang="fi-FI" dirty="0" err="1">
                  <a:solidFill>
                    <a:prstClr val="black"/>
                  </a:solidFill>
                </a:rPr>
                <a:t>ionospheric</a:t>
              </a:r>
              <a:r>
                <a:rPr lang="fi-FI" dirty="0">
                  <a:solidFill>
                    <a:prstClr val="black"/>
                  </a:solidFill>
                </a:rPr>
                <a:t> </a:t>
              </a:r>
              <a:r>
                <a:rPr lang="fi-FI" dirty="0" err="1">
                  <a:solidFill>
                    <a:prstClr val="black"/>
                  </a:solidFill>
                </a:rPr>
                <a:t>properties</a:t>
              </a:r>
              <a:r>
                <a:rPr lang="fi-FI" dirty="0">
                  <a:solidFill>
                    <a:prstClr val="black"/>
                  </a:solidFill>
                </a:rPr>
                <a:t> </a:t>
              </a:r>
            </a:p>
            <a:p>
              <a:pPr defTabSz="457200"/>
              <a:r>
                <a:rPr lang="fi-FI" dirty="0" err="1">
                  <a:solidFill>
                    <a:prstClr val="black"/>
                  </a:solidFill>
                </a:rPr>
                <a:t>including</a:t>
              </a:r>
              <a:r>
                <a:rPr lang="fi-FI" dirty="0">
                  <a:solidFill>
                    <a:prstClr val="black"/>
                  </a:solidFill>
                </a:rPr>
                <a:t> plasma </a:t>
              </a:r>
              <a:r>
                <a:rPr lang="fi-FI" dirty="0" err="1">
                  <a:solidFill>
                    <a:prstClr val="black"/>
                  </a:solidFill>
                </a:rPr>
                <a:t>density</a:t>
              </a:r>
              <a:r>
                <a:rPr lang="fi-FI" dirty="0">
                  <a:solidFill>
                    <a:prstClr val="black"/>
                  </a:solidFill>
                </a:rPr>
                <a:t> and </a:t>
              </a:r>
              <a:r>
                <a:rPr lang="fi-FI" dirty="0" err="1">
                  <a:solidFill>
                    <a:prstClr val="black"/>
                  </a:solidFill>
                </a:rPr>
                <a:t>velocity</a:t>
              </a:r>
              <a:endParaRPr lang="fi-FI" dirty="0">
                <a:solidFill>
                  <a:prstClr val="black"/>
                </a:solidFill>
              </a:endParaRPr>
            </a:p>
            <a:p>
              <a:pPr defTabSz="457200"/>
              <a:r>
                <a:rPr lang="fi-FI" dirty="0">
                  <a:solidFill>
                    <a:prstClr val="black"/>
                  </a:solidFill>
                </a:rPr>
                <a:t>	</a:t>
              </a:r>
            </a:p>
          </p:txBody>
        </p:sp>
        <p:sp>
          <p:nvSpPr>
            <p:cNvPr id="12" name="Tekstiruutu 11"/>
            <p:cNvSpPr txBox="1"/>
            <p:nvPr/>
          </p:nvSpPr>
          <p:spPr>
            <a:xfrm>
              <a:off x="592728" y="358241"/>
              <a:ext cx="1261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 UHF</a:t>
              </a:r>
            </a:p>
          </p:txBody>
        </p:sp>
        <p:sp>
          <p:nvSpPr>
            <p:cNvPr id="13" name="Tekstiruutu 12"/>
            <p:cNvSpPr txBox="1"/>
            <p:nvPr/>
          </p:nvSpPr>
          <p:spPr>
            <a:xfrm>
              <a:off x="2846438" y="542907"/>
              <a:ext cx="1245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 VHF</a:t>
              </a:r>
            </a:p>
          </p:txBody>
        </p:sp>
        <p:sp>
          <p:nvSpPr>
            <p:cNvPr id="14" name="Tekstiruutu 13"/>
            <p:cNvSpPr txBox="1"/>
            <p:nvPr/>
          </p:nvSpPr>
          <p:spPr>
            <a:xfrm>
              <a:off x="4953699" y="1414600"/>
              <a:ext cx="1264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 SOD</a:t>
              </a:r>
            </a:p>
          </p:txBody>
        </p:sp>
        <p:sp>
          <p:nvSpPr>
            <p:cNvPr id="15" name="Tekstiruutu 14"/>
            <p:cNvSpPr txBox="1"/>
            <p:nvPr/>
          </p:nvSpPr>
          <p:spPr>
            <a:xfrm>
              <a:off x="722905" y="2282219"/>
              <a:ext cx="1166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 KIR</a:t>
              </a:r>
            </a:p>
          </p:txBody>
        </p:sp>
        <p:sp>
          <p:nvSpPr>
            <p:cNvPr id="16" name="Tekstiruutu 15"/>
            <p:cNvSpPr txBox="1"/>
            <p:nvPr/>
          </p:nvSpPr>
          <p:spPr>
            <a:xfrm>
              <a:off x="4057730" y="2391739"/>
              <a:ext cx="2263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 </a:t>
              </a:r>
              <a:r>
                <a:rPr lang="fi-FI" dirty="0" err="1">
                  <a:solidFill>
                    <a:prstClr val="white"/>
                  </a:solidFill>
                </a:rPr>
                <a:t>Svalbard</a:t>
              </a:r>
              <a:r>
                <a:rPr lang="fi-FI" dirty="0">
                  <a:solidFill>
                    <a:prstClr val="white"/>
                  </a:solidFill>
                </a:rPr>
                <a:t> Radar</a:t>
              </a:r>
            </a:p>
          </p:txBody>
        </p:sp>
        <p:sp>
          <p:nvSpPr>
            <p:cNvPr id="17" name="Tekstiruutu 16"/>
            <p:cNvSpPr txBox="1"/>
            <p:nvPr/>
          </p:nvSpPr>
          <p:spPr>
            <a:xfrm>
              <a:off x="695107" y="4153351"/>
              <a:ext cx="1186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EISCAT_3D</a:t>
              </a:r>
            </a:p>
          </p:txBody>
        </p:sp>
        <p:sp>
          <p:nvSpPr>
            <p:cNvPr id="18" name="Tekstiruutu 17"/>
            <p:cNvSpPr txBox="1"/>
            <p:nvPr/>
          </p:nvSpPr>
          <p:spPr>
            <a:xfrm>
              <a:off x="6764669" y="358241"/>
              <a:ext cx="1186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fi-FI" dirty="0">
                  <a:solidFill>
                    <a:prstClr val="white"/>
                  </a:solidFill>
                </a:rPr>
                <a:t>EISCAT_3D</a:t>
              </a:r>
            </a:p>
          </p:txBody>
        </p:sp>
        <p:sp>
          <p:nvSpPr>
            <p:cNvPr id="19" name="Suorakulmio 18"/>
            <p:cNvSpPr/>
            <p:nvPr/>
          </p:nvSpPr>
          <p:spPr>
            <a:xfrm>
              <a:off x="3024778" y="6420137"/>
              <a:ext cx="9464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fi-FI" sz="1200" dirty="0">
                  <a:solidFill>
                    <a:prstClr val="black"/>
                  </a:solidFill>
                </a:rPr>
                <a:t>Image: NIPR</a:t>
              </a:r>
            </a:p>
          </p:txBody>
        </p:sp>
        <p:sp>
          <p:nvSpPr>
            <p:cNvPr id="20" name="Tekstiruutu 19"/>
            <p:cNvSpPr txBox="1"/>
            <p:nvPr/>
          </p:nvSpPr>
          <p:spPr>
            <a:xfrm>
              <a:off x="8292415" y="3048447"/>
              <a:ext cx="1495471" cy="1500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fi-FI" sz="1600" dirty="0" err="1">
                  <a:solidFill>
                    <a:srgbClr val="0000FF"/>
                  </a:solidFill>
                </a:rPr>
                <a:t>Slide</a:t>
              </a:r>
              <a:r>
                <a:rPr lang="fi-FI" sz="1600" dirty="0">
                  <a:solidFill>
                    <a:srgbClr val="0000FF"/>
                  </a:solidFill>
                </a:rPr>
                <a:t> </a:t>
              </a:r>
              <a:r>
                <a:rPr lang="fi-FI" sz="1600" dirty="0" err="1">
                  <a:solidFill>
                    <a:srgbClr val="0000FF"/>
                  </a:solidFill>
                </a:rPr>
                <a:t>by</a:t>
              </a:r>
              <a:r>
                <a:rPr lang="fi-FI" sz="1600" dirty="0">
                  <a:solidFill>
                    <a:srgbClr val="0000FF"/>
                  </a:solidFill>
                </a:rPr>
                <a:t>:</a:t>
              </a:r>
            </a:p>
            <a:p>
              <a:pPr defTabSz="457200"/>
              <a:r>
                <a:rPr lang="fi-FI" sz="1600" dirty="0">
                  <a:solidFill>
                    <a:srgbClr val="0000FF"/>
                  </a:solidFill>
                </a:rPr>
                <a:t>Esa Turunen</a:t>
              </a:r>
            </a:p>
            <a:p>
              <a:pPr defTabSz="457200"/>
              <a:r>
                <a:rPr lang="fi-FI" sz="1600" dirty="0">
                  <a:solidFill>
                    <a:srgbClr val="0000FF"/>
                  </a:solidFill>
                </a:rPr>
                <a:t>Sodankylä </a:t>
              </a:r>
              <a:r>
                <a:rPr lang="fi-FI" sz="1600" dirty="0" err="1">
                  <a:solidFill>
                    <a:srgbClr val="0000FF"/>
                  </a:solidFill>
                </a:rPr>
                <a:t>Geophysical</a:t>
              </a:r>
              <a:r>
                <a:rPr lang="fi-FI" sz="1600" dirty="0">
                  <a:solidFill>
                    <a:srgbClr val="0000FF"/>
                  </a:solidFill>
                </a:rPr>
                <a:t> </a:t>
              </a:r>
              <a:r>
                <a:rPr lang="fi-FI" sz="1600" dirty="0" err="1">
                  <a:solidFill>
                    <a:srgbClr val="0000FF"/>
                  </a:solidFill>
                </a:rPr>
                <a:t>Observatory</a:t>
              </a:r>
              <a:endParaRPr lang="fi-FI" sz="16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1" name="Title 5"/>
          <p:cNvSpPr txBox="1">
            <a:spLocks/>
          </p:cNvSpPr>
          <p:nvPr/>
        </p:nvSpPr>
        <p:spPr>
          <a:xfrm>
            <a:off x="1196788" y="458345"/>
            <a:ext cx="7829865" cy="420574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4000" kern="1200">
                <a:solidFill>
                  <a:srgbClr val="63B9E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 err="1"/>
              <a:t>Validation</a:t>
            </a:r>
            <a:r>
              <a:rPr lang="fi-FI" sz="2800" dirty="0"/>
              <a:t> </a:t>
            </a:r>
            <a:r>
              <a:rPr lang="fi-FI" sz="2800" dirty="0" err="1"/>
              <a:t>with</a:t>
            </a:r>
            <a:r>
              <a:rPr lang="fi-FI" sz="2800" dirty="0"/>
              <a:t> </a:t>
            </a:r>
            <a:r>
              <a:rPr lang="fi-FI" sz="2800" dirty="0" err="1"/>
              <a:t>high</a:t>
            </a:r>
            <a:r>
              <a:rPr lang="fi-FI" sz="2800" dirty="0"/>
              <a:t> </a:t>
            </a:r>
            <a:r>
              <a:rPr lang="fi-FI" sz="2800" dirty="0" err="1"/>
              <a:t>power</a:t>
            </a:r>
            <a:r>
              <a:rPr lang="fi-FI" sz="2800" dirty="0"/>
              <a:t> </a:t>
            </a:r>
            <a:r>
              <a:rPr lang="fi-FI" sz="2800" dirty="0" err="1"/>
              <a:t>radars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465698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Societal</a:t>
            </a:r>
            <a:r>
              <a:rPr lang="fi-FI" dirty="0"/>
              <a:t> </a:t>
            </a:r>
            <a:r>
              <a:rPr lang="fi-FI" dirty="0" err="1"/>
              <a:t>impact</a:t>
            </a:r>
            <a:r>
              <a:rPr lang="fi-FI" dirty="0"/>
              <a:t> &amp; </a:t>
            </a:r>
            <a:r>
              <a:rPr lang="fi-FI" dirty="0" err="1"/>
              <a:t>challenges</a:t>
            </a:r>
            <a:r>
              <a:rPr lang="fi-FI" dirty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F8CB-E0AE-4560-947C-FB35340C30D1}" type="datetime1">
              <a:rPr lang="fi-FI" smtClean="0"/>
              <a:t>29.8.2017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013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3551" y="441905"/>
            <a:ext cx="7995661" cy="7082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4000" kern="1200">
                <a:solidFill>
                  <a:srgbClr val="63B9E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400" dirty="0" err="1"/>
              <a:t>Why</a:t>
            </a:r>
            <a:r>
              <a:rPr lang="fi-FI" sz="2400" dirty="0"/>
              <a:t> is </a:t>
            </a:r>
            <a:r>
              <a:rPr lang="fi-FI" sz="2400" dirty="0" err="1"/>
              <a:t>this</a:t>
            </a:r>
            <a:r>
              <a:rPr lang="fi-FI" sz="2400" dirty="0"/>
              <a:t> </a:t>
            </a:r>
            <a:r>
              <a:rPr lang="fi-FI" sz="2400" dirty="0" err="1"/>
              <a:t>important</a:t>
            </a:r>
            <a:r>
              <a:rPr lang="fi-FI" sz="2400" dirty="0"/>
              <a:t>?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74" y="952500"/>
            <a:ext cx="3941249" cy="212144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white">
                  <a:lumMod val="75000"/>
                </a:prstClr>
              </a:buClr>
            </a:pPr>
            <a:r>
              <a:rPr lang="fi-FI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Over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the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horizon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communication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with</a:t>
            </a:r>
            <a:r>
              <a:rPr lang="fi-FI" sz="1900" dirty="0">
                <a:solidFill>
                  <a:srgbClr val="000000"/>
                </a:solidFill>
              </a:rPr>
              <a:t> HF radio </a:t>
            </a:r>
            <a:r>
              <a:rPr lang="fi-FI" sz="1900" dirty="0" err="1">
                <a:solidFill>
                  <a:srgbClr val="000000"/>
                </a:solidFill>
              </a:rPr>
              <a:t>waves</a:t>
            </a:r>
            <a:r>
              <a:rPr lang="fi-FI" sz="1900" dirty="0">
                <a:solidFill>
                  <a:srgbClr val="000000"/>
                </a:solidFill>
              </a:rPr>
              <a:t> is </a:t>
            </a:r>
            <a:r>
              <a:rPr lang="fi-FI" sz="1900" dirty="0" err="1">
                <a:solidFill>
                  <a:srgbClr val="000000"/>
                </a:solidFill>
              </a:rPr>
              <a:t>used</a:t>
            </a:r>
            <a:r>
              <a:rPr lang="fi-FI" sz="1900" dirty="0">
                <a:solidFill>
                  <a:srgbClr val="000000"/>
                </a:solidFill>
              </a:rPr>
              <a:t> in </a:t>
            </a:r>
            <a:r>
              <a:rPr lang="fi-FI" sz="1900" dirty="0" err="1">
                <a:solidFill>
                  <a:srgbClr val="000000"/>
                </a:solidFill>
              </a:rPr>
              <a:t>arctic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shipping</a:t>
            </a:r>
            <a:r>
              <a:rPr lang="fi-FI" sz="1900" dirty="0">
                <a:solidFill>
                  <a:srgbClr val="000000"/>
                </a:solidFill>
              </a:rPr>
              <a:t> and in </a:t>
            </a:r>
            <a:r>
              <a:rPr lang="fi-FI" sz="1900" dirty="0" err="1">
                <a:solidFill>
                  <a:srgbClr val="000000"/>
                </a:solidFill>
              </a:rPr>
              <a:t>aviation</a:t>
            </a:r>
            <a:r>
              <a:rPr lang="fi-FI" sz="1900" dirty="0">
                <a:solidFill>
                  <a:srgbClr val="000000"/>
                </a:solidFill>
              </a:rPr>
              <a:t> on </a:t>
            </a:r>
            <a:r>
              <a:rPr lang="fi-FI" sz="1900" dirty="0" err="1">
                <a:solidFill>
                  <a:srgbClr val="000000"/>
                </a:solidFill>
              </a:rPr>
              <a:t>polar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routes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</a:p>
          <a:p>
            <a:pPr>
              <a:buClr>
                <a:prstClr val="white">
                  <a:lumMod val="75000"/>
                </a:prstClr>
              </a:buClr>
              <a:buFont typeface="Arial" panose="020B0604020202020204" pitchFamily="34" charset="0"/>
              <a:buNone/>
            </a:pP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sz="1900" dirty="0">
                <a:solidFill>
                  <a:srgbClr val="000000"/>
                </a:solidFill>
              </a:rPr>
              <a:t> HF </a:t>
            </a:r>
            <a:r>
              <a:rPr lang="fi-FI" sz="1900" dirty="0" err="1">
                <a:solidFill>
                  <a:srgbClr val="000000"/>
                </a:solidFill>
              </a:rPr>
              <a:t>reflection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conditions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depend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critically</a:t>
            </a:r>
            <a:r>
              <a:rPr lang="fi-FI" sz="1900" dirty="0">
                <a:solidFill>
                  <a:srgbClr val="000000"/>
                </a:solidFill>
              </a:rPr>
              <a:t> on </a:t>
            </a:r>
            <a:r>
              <a:rPr lang="fi-FI" sz="1900" dirty="0" err="1">
                <a:solidFill>
                  <a:srgbClr val="000000"/>
                </a:solidFill>
              </a:rPr>
              <a:t>ionospheric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electron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density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conditions</a:t>
            </a: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  <a:buFont typeface="Arial" panose="020B0604020202020204" pitchFamily="34" charset="0"/>
              <a:buNone/>
            </a:pPr>
            <a:endParaRPr lang="fi-FI" sz="1900" dirty="0">
              <a:solidFill>
                <a:srgbClr val="000000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fi-FI" sz="1900" dirty="0">
                <a:solidFill>
                  <a:srgbClr val="000000"/>
                </a:solidFill>
              </a:rPr>
              <a:t> Global </a:t>
            </a:r>
            <a:r>
              <a:rPr lang="fi-FI" sz="1900" dirty="0" err="1">
                <a:solidFill>
                  <a:srgbClr val="000000"/>
                </a:solidFill>
              </a:rPr>
              <a:t>warming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opens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new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routes</a:t>
            </a:r>
            <a:r>
              <a:rPr lang="fi-FI" sz="1900" dirty="0">
                <a:solidFill>
                  <a:srgbClr val="000000"/>
                </a:solidFill>
              </a:rPr>
              <a:t> for </a:t>
            </a:r>
            <a:r>
              <a:rPr lang="fi-FI" sz="1900" dirty="0" err="1">
                <a:solidFill>
                  <a:srgbClr val="000000"/>
                </a:solidFill>
              </a:rPr>
              <a:t>artic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shipping</a:t>
            </a:r>
            <a:r>
              <a:rPr lang="fi-FI" sz="1900" dirty="0">
                <a:solidFill>
                  <a:srgbClr val="000000"/>
                </a:solidFill>
              </a:rPr>
              <a:t> → </a:t>
            </a:r>
            <a:r>
              <a:rPr lang="fi-FI" sz="1900" dirty="0" err="1">
                <a:solidFill>
                  <a:srgbClr val="000000"/>
                </a:solidFill>
              </a:rPr>
              <a:t>significant</a:t>
            </a:r>
            <a:r>
              <a:rPr lang="fi-FI" sz="1900" dirty="0">
                <a:solidFill>
                  <a:srgbClr val="000000"/>
                </a:solidFill>
              </a:rPr>
              <a:t> </a:t>
            </a:r>
            <a:r>
              <a:rPr lang="fi-FI" sz="1900" dirty="0" err="1">
                <a:solidFill>
                  <a:srgbClr val="000000"/>
                </a:solidFill>
              </a:rPr>
              <a:t>reductions</a:t>
            </a:r>
            <a:r>
              <a:rPr lang="fi-FI" sz="1900" dirty="0">
                <a:solidFill>
                  <a:srgbClr val="000000"/>
                </a:solidFill>
              </a:rPr>
              <a:t> in </a:t>
            </a:r>
            <a:r>
              <a:rPr lang="fi-FI" sz="1900" dirty="0" err="1">
                <a:solidFill>
                  <a:srgbClr val="000000"/>
                </a:solidFill>
              </a:rPr>
              <a:t>time</a:t>
            </a:r>
            <a:r>
              <a:rPr lang="fi-FI" sz="1900" dirty="0">
                <a:solidFill>
                  <a:srgbClr val="000000"/>
                </a:solidFill>
              </a:rPr>
              <a:t> and </a:t>
            </a:r>
            <a:r>
              <a:rPr lang="fi-FI" sz="1900" dirty="0" err="1">
                <a:solidFill>
                  <a:srgbClr val="000000"/>
                </a:solidFill>
              </a:rPr>
              <a:t>costs</a:t>
            </a:r>
            <a:endParaRPr lang="fi-FI" sz="1900" dirty="0">
              <a:solidFill>
                <a:srgbClr val="00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4" y="2975511"/>
            <a:ext cx="4952926" cy="382613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93733"/>
            <a:ext cx="4133446" cy="24447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093" y="2886613"/>
            <a:ext cx="3219787" cy="288573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618773" y="5543605"/>
            <a:ext cx="13684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i="1" dirty="0" err="1">
                <a:solidFill>
                  <a:srgbClr val="000000"/>
                </a:solidFill>
              </a:rPr>
              <a:t>Figures</a:t>
            </a:r>
            <a:r>
              <a:rPr lang="fi-FI" sz="1400" i="1" dirty="0">
                <a:solidFill>
                  <a:srgbClr val="000000"/>
                </a:solidFill>
              </a:rPr>
              <a:t>:</a:t>
            </a:r>
          </a:p>
          <a:p>
            <a:r>
              <a:rPr lang="fi-FI" sz="1400" i="1" dirty="0">
                <a:solidFill>
                  <a:srgbClr val="000000"/>
                </a:solidFill>
              </a:rPr>
              <a:t>Wikipedia</a:t>
            </a:r>
          </a:p>
          <a:p>
            <a:r>
              <a:rPr lang="fi-FI" sz="1400" i="1" dirty="0">
                <a:solidFill>
                  <a:srgbClr val="000000"/>
                </a:solidFill>
              </a:rPr>
              <a:t>United Airlines</a:t>
            </a:r>
          </a:p>
          <a:p>
            <a:r>
              <a:rPr lang="fi-FI" sz="1400" i="1" dirty="0" err="1">
                <a:solidFill>
                  <a:srgbClr val="000000"/>
                </a:solidFill>
              </a:rPr>
              <a:t>The</a:t>
            </a:r>
            <a:r>
              <a:rPr lang="fi-FI" sz="1400" i="1" dirty="0">
                <a:solidFill>
                  <a:srgbClr val="000000"/>
                </a:solidFill>
              </a:rPr>
              <a:t> </a:t>
            </a:r>
            <a:r>
              <a:rPr lang="fi-FI" sz="1400" i="1" dirty="0" err="1">
                <a:solidFill>
                  <a:srgbClr val="000000"/>
                </a:solidFill>
              </a:rPr>
              <a:t>Arctic</a:t>
            </a:r>
            <a:r>
              <a:rPr lang="fi-FI" sz="1400" i="1" dirty="0">
                <a:solidFill>
                  <a:srgbClr val="000000"/>
                </a:solidFill>
              </a:rPr>
              <a:t> Institute</a:t>
            </a:r>
            <a:endParaRPr lang="en-US" sz="14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48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80" y="152480"/>
            <a:ext cx="8128465" cy="48341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400" dirty="0" err="1"/>
              <a:t>Why</a:t>
            </a:r>
            <a:r>
              <a:rPr lang="fi-FI" sz="2400" dirty="0"/>
              <a:t> </a:t>
            </a:r>
            <a:r>
              <a:rPr lang="fi-FI" sz="2400" dirty="0" err="1"/>
              <a:t>forecasting</a:t>
            </a:r>
            <a:r>
              <a:rPr lang="fi-FI" sz="2400" dirty="0"/>
              <a:t> </a:t>
            </a:r>
            <a:r>
              <a:rPr lang="fi-FI" sz="2400" dirty="0" err="1"/>
              <a:t>space</a:t>
            </a:r>
            <a:r>
              <a:rPr lang="fi-FI" sz="2400" dirty="0"/>
              <a:t> </a:t>
            </a:r>
            <a:r>
              <a:rPr lang="fi-FI" sz="2400" dirty="0" err="1"/>
              <a:t>weather</a:t>
            </a:r>
            <a:r>
              <a:rPr lang="fi-FI" sz="2400" dirty="0"/>
              <a:t> is </a:t>
            </a:r>
            <a:r>
              <a:rPr lang="fi-FI" sz="2400" dirty="0" err="1"/>
              <a:t>so</a:t>
            </a:r>
            <a:r>
              <a:rPr lang="fi-FI" sz="2400" dirty="0"/>
              <a:t> </a:t>
            </a:r>
            <a:r>
              <a:rPr lang="fi-FI" sz="2400" dirty="0" err="1"/>
              <a:t>difficult</a:t>
            </a:r>
            <a:r>
              <a:rPr lang="fi-FI" sz="2400" dirty="0"/>
              <a:t>?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541" y="725897"/>
            <a:ext cx="2930039" cy="4431224"/>
          </a:xfrm>
        </p:spPr>
        <p:txBody>
          <a:bodyPr>
            <a:normAutofit fontScale="92500" lnSpcReduction="20000"/>
          </a:bodyPr>
          <a:lstStyle/>
          <a:p>
            <a:pPr marL="342900" indent="-342900"/>
            <a:r>
              <a:rPr lang="fi-FI" sz="2100" b="1" dirty="0" err="1"/>
              <a:t>The</a:t>
            </a:r>
            <a:r>
              <a:rPr lang="fi-FI" sz="2100" b="1" dirty="0"/>
              <a:t> </a:t>
            </a:r>
            <a:r>
              <a:rPr lang="fi-FI" sz="2100" b="1" dirty="0" err="1"/>
              <a:t>impact</a:t>
            </a:r>
            <a:r>
              <a:rPr lang="fi-FI" sz="2100" b="1" dirty="0"/>
              <a:t> of a </a:t>
            </a:r>
            <a:r>
              <a:rPr lang="fi-FI" sz="2100" b="1" dirty="0" err="1"/>
              <a:t>solar</a:t>
            </a:r>
            <a:r>
              <a:rPr lang="fi-FI" sz="2100" b="1" dirty="0"/>
              <a:t> </a:t>
            </a:r>
            <a:r>
              <a:rPr lang="fi-FI" sz="2100" b="1" dirty="0" err="1"/>
              <a:t>burst</a:t>
            </a:r>
            <a:r>
              <a:rPr lang="fi-FI" sz="2100" b="1" dirty="0"/>
              <a:t>:</a:t>
            </a:r>
          </a:p>
          <a:p>
            <a:pPr marL="342900" indent="-342900"/>
            <a:endParaRPr lang="fi-FI" sz="2100" dirty="0"/>
          </a:p>
          <a:p>
            <a:pPr marL="1028700" lvl="1" indent="-342900"/>
            <a:r>
              <a:rPr lang="fi-FI" sz="1700" dirty="0"/>
              <a:t>X-</a:t>
            </a:r>
            <a:r>
              <a:rPr lang="fi-FI" sz="1700" dirty="0" err="1"/>
              <a:t>rays</a:t>
            </a:r>
            <a:r>
              <a:rPr lang="fi-FI" sz="1700" dirty="0"/>
              <a:t> and EUV </a:t>
            </a:r>
            <a:r>
              <a:rPr lang="fi-FI" sz="1700" dirty="0" err="1"/>
              <a:t>come</a:t>
            </a:r>
            <a:r>
              <a:rPr lang="fi-FI" sz="1700" dirty="0"/>
              <a:t> in 8 min</a:t>
            </a:r>
          </a:p>
          <a:p>
            <a:pPr marL="1028700" lvl="1" indent="-342900"/>
            <a:endParaRPr lang="fi-FI" sz="1700" dirty="0"/>
          </a:p>
          <a:p>
            <a:pPr marL="1028700" lvl="1" indent="-342900"/>
            <a:r>
              <a:rPr lang="fi-FI" sz="1700" dirty="0" err="1"/>
              <a:t>Energetic</a:t>
            </a:r>
            <a:r>
              <a:rPr lang="fi-FI" sz="1700" dirty="0"/>
              <a:t> </a:t>
            </a:r>
            <a:r>
              <a:rPr lang="fi-FI" sz="1700" dirty="0" err="1"/>
              <a:t>particles</a:t>
            </a:r>
            <a:r>
              <a:rPr lang="fi-FI" sz="1700" dirty="0"/>
              <a:t> in a </a:t>
            </a:r>
            <a:r>
              <a:rPr lang="fi-FI" sz="1700" dirty="0" err="1"/>
              <a:t>few</a:t>
            </a:r>
            <a:r>
              <a:rPr lang="fi-FI" sz="1700" dirty="0"/>
              <a:t> </a:t>
            </a:r>
            <a:r>
              <a:rPr lang="fi-FI" sz="1700" dirty="0" err="1"/>
              <a:t>hours</a:t>
            </a:r>
            <a:endParaRPr lang="fi-FI" sz="1700" dirty="0"/>
          </a:p>
          <a:p>
            <a:pPr marL="1028700" lvl="1" indent="-342900"/>
            <a:endParaRPr lang="fi-FI" sz="1700" dirty="0"/>
          </a:p>
          <a:p>
            <a:pPr marL="1028700" lvl="1" indent="-342900"/>
            <a:r>
              <a:rPr lang="fi-FI" sz="1700" dirty="0" err="1"/>
              <a:t>Solar</a:t>
            </a:r>
            <a:r>
              <a:rPr lang="fi-FI" sz="1700" dirty="0"/>
              <a:t> </a:t>
            </a:r>
            <a:r>
              <a:rPr lang="fi-FI" sz="1700" dirty="0" err="1"/>
              <a:t>wind</a:t>
            </a:r>
            <a:r>
              <a:rPr lang="fi-FI" sz="1700" dirty="0"/>
              <a:t> </a:t>
            </a:r>
            <a:r>
              <a:rPr lang="fi-FI" sz="1700" dirty="0" err="1"/>
              <a:t>structures</a:t>
            </a:r>
            <a:r>
              <a:rPr lang="fi-FI" sz="1700" dirty="0"/>
              <a:t> (</a:t>
            </a:r>
            <a:r>
              <a:rPr lang="fi-FI" sz="1700" dirty="0" err="1"/>
              <a:t>Coronal</a:t>
            </a:r>
            <a:r>
              <a:rPr lang="fi-FI" sz="1700" dirty="0"/>
              <a:t> </a:t>
            </a:r>
            <a:r>
              <a:rPr lang="fi-FI" sz="1700" dirty="0" err="1"/>
              <a:t>Mass</a:t>
            </a:r>
            <a:r>
              <a:rPr lang="fi-FI" sz="1700" dirty="0"/>
              <a:t> </a:t>
            </a:r>
            <a:r>
              <a:rPr lang="fi-FI" sz="1700" dirty="0" err="1"/>
              <a:t>Ejections</a:t>
            </a:r>
            <a:r>
              <a:rPr lang="fi-FI" sz="1700" dirty="0"/>
              <a:t>) in 1-2 </a:t>
            </a:r>
            <a:r>
              <a:rPr lang="fi-FI" sz="1700" dirty="0" err="1"/>
              <a:t>days</a:t>
            </a:r>
            <a:endParaRPr lang="fi-FI" sz="1700" dirty="0"/>
          </a:p>
          <a:p>
            <a:pPr marL="342900" indent="-342900"/>
            <a:endParaRPr lang="fi-FI" sz="2100" dirty="0"/>
          </a:p>
          <a:p>
            <a:pPr>
              <a:buNone/>
            </a:pPr>
            <a:r>
              <a:rPr lang="fi-FI" sz="2100" dirty="0" err="1"/>
              <a:t>Information</a:t>
            </a:r>
            <a:r>
              <a:rPr lang="fi-FI" sz="2100" dirty="0"/>
              <a:t> </a:t>
            </a:r>
            <a:r>
              <a:rPr lang="fi-FI" sz="2100" dirty="0" err="1"/>
              <a:t>about</a:t>
            </a:r>
            <a:r>
              <a:rPr lang="fi-FI" sz="2100" dirty="0"/>
              <a:t> </a:t>
            </a:r>
            <a:r>
              <a:rPr lang="fi-FI" sz="2100" dirty="0" err="1"/>
              <a:t>the</a:t>
            </a:r>
            <a:r>
              <a:rPr lang="fi-FI" sz="2100" dirty="0"/>
              <a:t> </a:t>
            </a:r>
            <a:r>
              <a:rPr lang="fi-FI" sz="2100" dirty="0" err="1"/>
              <a:t>magnetic</a:t>
            </a:r>
            <a:r>
              <a:rPr lang="fi-FI" sz="2100" dirty="0"/>
              <a:t> </a:t>
            </a:r>
            <a:r>
              <a:rPr lang="fi-FI" sz="2100" dirty="0" err="1"/>
              <a:t>field</a:t>
            </a:r>
            <a:r>
              <a:rPr lang="fi-FI" sz="2100" dirty="0"/>
              <a:t> </a:t>
            </a:r>
            <a:r>
              <a:rPr lang="fi-FI" sz="2100" dirty="0" err="1"/>
              <a:t>topology</a:t>
            </a:r>
            <a:r>
              <a:rPr lang="fi-FI" sz="2100" dirty="0"/>
              <a:t> is </a:t>
            </a:r>
            <a:r>
              <a:rPr lang="fi-FI" sz="2100" dirty="0" err="1"/>
              <a:t>achieved</a:t>
            </a:r>
            <a:r>
              <a:rPr lang="fi-FI" sz="2100" dirty="0"/>
              <a:t> </a:t>
            </a:r>
            <a:r>
              <a:rPr lang="fi-FI" sz="2100" dirty="0" err="1"/>
              <a:t>from</a:t>
            </a:r>
            <a:r>
              <a:rPr lang="fi-FI" sz="2100" dirty="0"/>
              <a:t> </a:t>
            </a:r>
            <a:r>
              <a:rPr lang="fi-FI" sz="2100" dirty="0" err="1"/>
              <a:t>satellite</a:t>
            </a:r>
            <a:r>
              <a:rPr lang="fi-FI" sz="2100" dirty="0"/>
              <a:t> </a:t>
            </a:r>
            <a:r>
              <a:rPr lang="fi-FI" sz="2100" dirty="0" err="1"/>
              <a:t>recordings</a:t>
            </a:r>
            <a:r>
              <a:rPr lang="fi-FI" sz="2100" dirty="0"/>
              <a:t> </a:t>
            </a:r>
            <a:r>
              <a:rPr lang="fi-FI" sz="2100" dirty="0" err="1"/>
              <a:t>only</a:t>
            </a:r>
            <a:r>
              <a:rPr lang="fi-FI" sz="2100" dirty="0"/>
              <a:t> 1 </a:t>
            </a:r>
            <a:r>
              <a:rPr lang="fi-FI" sz="2100" dirty="0" err="1"/>
              <a:t>hour</a:t>
            </a:r>
            <a:r>
              <a:rPr lang="fi-FI" sz="2100" dirty="0"/>
              <a:t> </a:t>
            </a:r>
            <a:r>
              <a:rPr lang="fi-FI" sz="2100" dirty="0" err="1"/>
              <a:t>before</a:t>
            </a:r>
            <a:r>
              <a:rPr lang="fi-FI" sz="2100" dirty="0"/>
              <a:t> it </a:t>
            </a:r>
            <a:r>
              <a:rPr lang="fi-FI" sz="2100" dirty="0" err="1"/>
              <a:t>hits</a:t>
            </a:r>
            <a:r>
              <a:rPr lang="fi-FI" sz="2100" dirty="0"/>
              <a:t> </a:t>
            </a:r>
            <a:r>
              <a:rPr lang="fi-FI" sz="2100" dirty="0" err="1"/>
              <a:t>the</a:t>
            </a:r>
            <a:r>
              <a:rPr lang="fi-FI" sz="2100" dirty="0"/>
              <a:t> Earth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29.8.2017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26</a:t>
            </a:fld>
            <a:endParaRPr lang="fi-FI" dirty="0"/>
          </a:p>
        </p:txBody>
      </p:sp>
      <p:pic>
        <p:nvPicPr>
          <p:cNvPr id="12290" name="Picture 2" descr="Kuvahaun tulos haulle space weath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258" y="725897"/>
            <a:ext cx="6387311" cy="319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773" y="5138991"/>
            <a:ext cx="28601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 err="1">
                <a:solidFill>
                  <a:srgbClr val="0070C0"/>
                </a:solidFill>
              </a:rPr>
              <a:t>Which</a:t>
            </a:r>
            <a:r>
              <a:rPr lang="fi-FI" sz="1600" b="1" dirty="0">
                <a:solidFill>
                  <a:srgbClr val="0070C0"/>
                </a:solidFill>
              </a:rPr>
              <a:t> of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sunspot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groups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can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launch</a:t>
            </a:r>
            <a:r>
              <a:rPr lang="fi-FI" sz="1600" b="1" dirty="0">
                <a:solidFill>
                  <a:srgbClr val="0070C0"/>
                </a:solidFill>
              </a:rPr>
              <a:t> a </a:t>
            </a:r>
            <a:r>
              <a:rPr lang="fi-FI" sz="1600" b="1" dirty="0" err="1">
                <a:solidFill>
                  <a:srgbClr val="0070C0"/>
                </a:solidFill>
              </a:rPr>
              <a:t>flare</a:t>
            </a:r>
            <a:r>
              <a:rPr lang="fi-FI" sz="1600" b="1" dirty="0">
                <a:solidFill>
                  <a:srgbClr val="0070C0"/>
                </a:solidFill>
              </a:rPr>
              <a:t>?</a:t>
            </a:r>
          </a:p>
          <a:p>
            <a:endParaRPr lang="fi-FI" sz="1600" b="1" dirty="0">
              <a:solidFill>
                <a:srgbClr val="0070C0"/>
              </a:solidFill>
            </a:endParaRPr>
          </a:p>
          <a:p>
            <a:r>
              <a:rPr lang="fi-FI" sz="1600" b="1" dirty="0" err="1">
                <a:solidFill>
                  <a:srgbClr val="0070C0"/>
                </a:solidFill>
              </a:rPr>
              <a:t>Are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there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coronal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holes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which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generate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high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speed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solar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wind</a:t>
            </a:r>
            <a:r>
              <a:rPr lang="fi-FI" sz="1600" b="1" dirty="0">
                <a:solidFill>
                  <a:srgbClr val="0070C0"/>
                </a:solidFill>
              </a:rPr>
              <a:t>?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62098" y="4245696"/>
            <a:ext cx="2783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solidFill>
                  <a:srgbClr val="0070C0"/>
                </a:solidFill>
              </a:rPr>
              <a:t>Is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Coronal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Mass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Ejection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travelling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towards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Earth?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1912" y="5435348"/>
            <a:ext cx="2783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solidFill>
                  <a:srgbClr val="0070C0"/>
                </a:solidFill>
              </a:rPr>
              <a:t>Is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magnetic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structure</a:t>
            </a:r>
            <a:r>
              <a:rPr lang="fi-FI" sz="1600" b="1" dirty="0">
                <a:solidFill>
                  <a:srgbClr val="0070C0"/>
                </a:solidFill>
              </a:rPr>
              <a:t> of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mass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ejection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geoeffective</a:t>
            </a:r>
            <a:r>
              <a:rPr lang="fi-FI" sz="1600" b="1" dirty="0">
                <a:solidFill>
                  <a:srgbClr val="0070C0"/>
                </a:solidFill>
              </a:rPr>
              <a:t>?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39733" y="4391370"/>
            <a:ext cx="2783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 err="1">
                <a:solidFill>
                  <a:srgbClr val="0070C0"/>
                </a:solidFill>
              </a:rPr>
              <a:t>What</a:t>
            </a:r>
            <a:r>
              <a:rPr lang="fi-FI" sz="1600" b="1" dirty="0">
                <a:solidFill>
                  <a:srgbClr val="0070C0"/>
                </a:solidFill>
              </a:rPr>
              <a:t> is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status of </a:t>
            </a:r>
            <a:r>
              <a:rPr lang="fi-FI" sz="1600" b="1" dirty="0" err="1">
                <a:solidFill>
                  <a:srgbClr val="0070C0"/>
                </a:solidFill>
              </a:rPr>
              <a:t>the</a:t>
            </a:r>
            <a:r>
              <a:rPr lang="fi-FI" sz="1600" b="1" dirty="0">
                <a:solidFill>
                  <a:srgbClr val="0070C0"/>
                </a:solidFill>
              </a:rPr>
              <a:t> </a:t>
            </a:r>
            <a:r>
              <a:rPr lang="fi-FI" sz="1600" b="1" dirty="0" err="1">
                <a:solidFill>
                  <a:srgbClr val="0070C0"/>
                </a:solidFill>
              </a:rPr>
              <a:t>magnetosphere</a:t>
            </a:r>
            <a:r>
              <a:rPr lang="fi-FI" sz="1600" b="1" dirty="0">
                <a:solidFill>
                  <a:srgbClr val="0070C0"/>
                </a:solidFill>
              </a:rPr>
              <a:t>?</a:t>
            </a:r>
            <a:endParaRPr lang="en-US" sz="1600" b="1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076381" y="2480729"/>
            <a:ext cx="2120234" cy="26763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922335" y="2198426"/>
            <a:ext cx="145265" cy="21095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389628" y="1732749"/>
            <a:ext cx="354202" cy="37025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8628775" y="1401889"/>
            <a:ext cx="152771" cy="29060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51697" y="636687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Figure</a:t>
            </a:r>
            <a:r>
              <a:rPr lang="fi-FI" dirty="0"/>
              <a:t>: NASA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067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612" y="4908176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>
                <a:solidFill>
                  <a:schemeClr val="bg1"/>
                </a:solidFill>
              </a:rPr>
              <a:t>Thanks</a:t>
            </a:r>
            <a:r>
              <a:rPr lang="fi-FI" b="1" dirty="0">
                <a:solidFill>
                  <a:schemeClr val="bg1"/>
                </a:solidFill>
              </a:rPr>
              <a:t> for </a:t>
            </a:r>
            <a:r>
              <a:rPr lang="fi-FI" b="1" dirty="0" err="1">
                <a:solidFill>
                  <a:schemeClr val="bg1"/>
                </a:solidFill>
              </a:rPr>
              <a:t>your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attention</a:t>
            </a:r>
            <a:r>
              <a:rPr lang="fi-FI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186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LMATIETEENLAITOS">
      <a:dk1>
        <a:srgbClr val="000000"/>
      </a:dk1>
      <a:lt1>
        <a:sysClr val="window" lastClr="FFFFFF"/>
      </a:lt1>
      <a:dk2>
        <a:srgbClr val="464646"/>
      </a:dk2>
      <a:lt2>
        <a:srgbClr val="E7E6E6"/>
      </a:lt2>
      <a:accent1>
        <a:srgbClr val="63B9E9"/>
      </a:accent1>
      <a:accent2>
        <a:srgbClr val="FCBD30"/>
      </a:accent2>
      <a:accent3>
        <a:srgbClr val="54C247"/>
      </a:accent3>
      <a:accent4>
        <a:srgbClr val="C4DB0D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1428</TotalTime>
  <Words>1161</Words>
  <Application>Microsoft Office PowerPoint</Application>
  <PresentationFormat>Custom</PresentationFormat>
  <Paragraphs>254</Paragraphs>
  <Slides>27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 Unicode MS</vt:lpstr>
      <vt:lpstr>Arial</vt:lpstr>
      <vt:lpstr>Arial Black</vt:lpstr>
      <vt:lpstr>Calibri</vt:lpstr>
      <vt:lpstr>Cambria Math</vt:lpstr>
      <vt:lpstr>Times New Roman</vt:lpstr>
      <vt:lpstr>Office Theme</vt:lpstr>
      <vt:lpstr>2_Office Theme</vt:lpstr>
      <vt:lpstr>1_Office Theme</vt:lpstr>
      <vt:lpstr>Equation</vt:lpstr>
      <vt:lpstr>Space Weather and ionospheric storms – Researcher’s viewpoint  </vt:lpstr>
      <vt:lpstr>Contents</vt:lpstr>
      <vt:lpstr>Space weather </vt:lpstr>
      <vt:lpstr>The impact of Solar eruption in the near-Earth space</vt:lpstr>
      <vt:lpstr>Space weather has two faces</vt:lpstr>
      <vt:lpstr>PowerPoint Presentation</vt:lpstr>
      <vt:lpstr>The Maxwell equations</vt:lpstr>
      <vt:lpstr>Plasma and its waves</vt:lpstr>
      <vt:lpstr>Ionosphere </vt:lpstr>
      <vt:lpstr>The structure of ionosphere</vt:lpstr>
      <vt:lpstr>Factors controlling ionospheric electron density</vt:lpstr>
      <vt:lpstr>Mid-latitude trough</vt:lpstr>
      <vt:lpstr>PowerPoint Presentation</vt:lpstr>
      <vt:lpstr>Sporadic E-layer</vt:lpstr>
      <vt:lpstr>Equatorial fountain and plasma bubbles</vt:lpstr>
      <vt:lpstr>Probing with radio waves </vt:lpstr>
      <vt:lpstr>PowerPoint Presentation</vt:lpstr>
      <vt:lpstr>Challenges in the Arctic ionosphere</vt:lpstr>
      <vt:lpstr>PowerPoint Presentation</vt:lpstr>
      <vt:lpstr>TomoScand – IONOSPHERIC TOMOGRAPHY</vt:lpstr>
      <vt:lpstr>TomoScand approach – pros and cons</vt:lpstr>
      <vt:lpstr>Support to TomoScand by ionosondes</vt:lpstr>
      <vt:lpstr>PowerPoint Presentation</vt:lpstr>
      <vt:lpstr>Societal impact &amp; challenges </vt:lpstr>
      <vt:lpstr>PowerPoint Presentation</vt:lpstr>
      <vt:lpstr>Why forecasting space weather is so difficult?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innocorpuser</dc:creator>
  <cp:lastModifiedBy>Pasi Rintamäki</cp:lastModifiedBy>
  <cp:revision>223</cp:revision>
  <cp:lastPrinted>2014-03-12T08:44:16Z</cp:lastPrinted>
  <dcterms:created xsi:type="dcterms:W3CDTF">2014-03-11T13:19:51Z</dcterms:created>
  <dcterms:modified xsi:type="dcterms:W3CDTF">2017-08-29T20:20:14Z</dcterms:modified>
</cp:coreProperties>
</file>